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diagrams/data2.xml" ContentType="application/vnd.openxmlformats-officedocument.drawingml.diagramData+xml"/>
  <Override PartName="/ppt/slides/slide14.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Override PartName="/ppt/slides/slide5.xml" ContentType="application/vnd.openxmlformats-officedocument.presentationml.slide+xml"/>
  <Override PartName="/ppt/diagrams/colors1.xml" ContentType="application/vnd.openxmlformats-officedocument.drawingml.diagramColors+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diagrams/data3.xml" ContentType="application/vnd.openxmlformats-officedocument.drawingml.diagramData+xml"/>
  <Override PartName="/docProps/custom.xml" ContentType="application/vnd.openxmlformats-officedocument.custom-properti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ppt/diagrams/colors2.xml" ContentType="application/vnd.openxmlformats-officedocument.drawingml.diagramColors+xml"/>
  <Override PartName="/docProps/core.xml" ContentType="application/vnd.openxmlformats-package.core-properties+xml"/>
  <Override PartName="/ppt/slides/slide11.xml" ContentType="application/vnd.openxmlformats-officedocument.presentationml.slide+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diagrams/layout1.xml" ContentType="application/vnd.openxmlformats-officedocument.drawingml.diagramLayout+xml"/>
  <Override PartName="/ppt/slideLayouts/slideLayout2.xml" ContentType="application/vnd.openxmlformats-officedocument.presentationml.slideLayout+xml"/>
  <Override PartName="/ppt/diagrams/quickStyle1.xml" ContentType="application/vnd.openxmlformats-officedocument.drawingml.diagramStyle+xml"/>
  <Override PartName="/ppt/slides/slide23.xml" ContentType="application/vnd.openxmlformats-officedocument.presentationml.slide+xml"/>
  <Override PartName="/ppt/slides/slide31.xml" ContentType="application/vnd.openxmlformats-officedocument.presentationml.slide+xml"/>
  <Override PartName="/ppt/notesSlides/notesSlide6.xml" ContentType="application/vnd.openxmlformats-officedocument.presentationml.notesSlide+xml"/>
  <Override PartName="/ppt/notesSlides/notesSlide21.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diagrams/colors3.xml" ContentType="application/vnd.openxmlformats-officedocument.drawingml.diagramColors+xml"/>
  <Override PartName="/ppt/presentation.xml" ContentType="application/vnd.openxmlformats-officedocument.presentationml.presentation.main+xml"/>
  <Override PartName="/ppt/slides/slide12.xml" ContentType="application/vnd.openxmlformats-officedocument.presentationml.slide+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diagrams/layout2.xml" ContentType="application/vnd.openxmlformats-officedocument.drawingml.diagramLayout+xml"/>
  <Override PartName="/ppt/slideLayouts/slideLayout3.xml" ContentType="application/vnd.openxmlformats-officedocument.presentationml.slideLayout+xml"/>
  <Override PartName="/ppt/diagrams/quickStyle2.xml" ContentType="application/vnd.openxmlformats-officedocument.drawingml.diagramStyle+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diagrams/data1.xml" ContentType="application/vnd.openxmlformats-officedocument.drawingml.diagramData+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slides/slide4.xml" ContentType="application/vnd.openxmlformats-officedocument.presentationml.slide+xml"/>
  <Override PartName="/ppt/slides/slide29.xml" ContentType="application/vnd.openxmlformats-officedocument.presentationml.slide+xml"/>
  <Override PartName="/ppt/diagrams/layout3.xml" ContentType="application/vnd.openxmlformats-officedocument.drawingml.diagramLayout+xml"/>
  <Override PartName="/ppt/slideLayouts/slideLayout4.xml" ContentType="application/vnd.openxmlformats-officedocument.presentationml.slideLayout+xml"/>
  <Override PartName="/ppt/diagrams/quickStyle3.xml" ContentType="application/vnd.openxmlformats-officedocument.drawingml.diagramStyle+xml"/>
  <Override PartName="/ppt/slides/slide25.xml" ContentType="application/vnd.openxmlformats-officedocument.presentationml.slide+xml"/>
  <Override PartName="/ppt/notesSlides/notesSlide11.xml" ContentType="application/vnd.openxmlformats-officedocument.presentationml.notes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ldMasterIdLst>
    <p:sldMasterId id="2147483648" r:id="rId1"/>
  </p:sldMasterIdLst>
  <p:notesMasterIdLst>
    <p:notesMasterId r:id="rId33"/>
  </p:notesMasterIdLst>
  <p:sldIdLst>
    <p:sldId id="298" r:id="rId2"/>
    <p:sldId id="258" r:id="rId3"/>
    <p:sldId id="260" r:id="rId4"/>
    <p:sldId id="293" r:id="rId5"/>
    <p:sldId id="262" r:id="rId6"/>
    <p:sldId id="259" r:id="rId7"/>
    <p:sldId id="257" r:id="rId8"/>
    <p:sldId id="261" r:id="rId9"/>
    <p:sldId id="265" r:id="rId10"/>
    <p:sldId id="294" r:id="rId11"/>
    <p:sldId id="263" r:id="rId12"/>
    <p:sldId id="267" r:id="rId13"/>
    <p:sldId id="273" r:id="rId14"/>
    <p:sldId id="268" r:id="rId15"/>
    <p:sldId id="274" r:id="rId16"/>
    <p:sldId id="276" r:id="rId17"/>
    <p:sldId id="269" r:id="rId18"/>
    <p:sldId id="270" r:id="rId19"/>
    <p:sldId id="288" r:id="rId20"/>
    <p:sldId id="289" r:id="rId21"/>
    <p:sldId id="272" r:id="rId22"/>
    <p:sldId id="290" r:id="rId23"/>
    <p:sldId id="278" r:id="rId24"/>
    <p:sldId id="271" r:id="rId25"/>
    <p:sldId id="264" r:id="rId26"/>
    <p:sldId id="291" r:id="rId27"/>
    <p:sldId id="295" r:id="rId28"/>
    <p:sldId id="292" r:id="rId29"/>
    <p:sldId id="296" r:id="rId30"/>
    <p:sldId id="297" r:id="rId31"/>
    <p:sldId id="299" r:id="rId32"/>
  </p:sldIdLst>
  <p:sldSz cx="10058400" cy="7772400"/>
  <p:notesSz cx="10058400" cy="7772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81486" autoAdjust="0"/>
  </p:normalViewPr>
  <p:slideViewPr>
    <p:cSldViewPr>
      <p:cViewPr varScale="1">
        <p:scale>
          <a:sx n="104" d="100"/>
          <a:sy n="104" d="100"/>
        </p:scale>
        <p:origin x="-312" y="-96"/>
      </p:cViewPr>
      <p:guideLst>
        <p:guide orient="horz" pos="2880"/>
        <p:guide pos="2160"/>
      </p:guideLst>
    </p:cSldViewPr>
  </p:slideViewPr>
  <p:notesTextViewPr>
    <p:cViewPr>
      <p:scale>
        <a:sx n="100" d="100"/>
        <a:sy n="100" d="100"/>
      </p:scale>
      <p:origin x="0" y="0"/>
    </p:cViewPr>
  </p:notesTextViewPr>
  <p:notesViewPr>
    <p:cSldViewPr snapToObjects="1">
      <p:cViewPr>
        <p:scale>
          <a:sx n="200" d="100"/>
          <a:sy n="200" d="100"/>
        </p:scale>
        <p:origin x="-88" y="2056"/>
      </p:cViewPr>
      <p:guideLst>
        <p:guide orient="horz" pos="2448"/>
        <p:guide pos="3168"/>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49510C-7D07-5B49-9CA2-A3234BDE7C0A}" type="doc">
      <dgm:prSet loTypeId="urn:microsoft.com/office/officeart/2005/8/layout/chevron1" loCatId="process" qsTypeId="urn:microsoft.com/office/officeart/2005/8/quickstyle/simple4" qsCatId="simple" csTypeId="urn:microsoft.com/office/officeart/2005/8/colors/accent1_2" csCatId="accent1" phldr="1"/>
      <dgm:spPr/>
    </dgm:pt>
    <dgm:pt modelId="{BA353992-9EFE-5C40-B1D2-9151224C257B}">
      <dgm:prSet phldrT="[Text]"/>
      <dgm:spPr>
        <a:solidFill>
          <a:srgbClr val="FF0000"/>
        </a:solidFill>
      </dgm:spPr>
      <dgm:t>
        <a:bodyPr/>
        <a:lstStyle/>
        <a:p>
          <a:r>
            <a:rPr lang="en-US" dirty="0" smtClean="0"/>
            <a:t>May 28</a:t>
          </a:r>
          <a:endParaRPr lang="en-US" dirty="0"/>
        </a:p>
      </dgm:t>
    </dgm:pt>
    <dgm:pt modelId="{74BC0E09-AFE9-2042-9DE4-DAE158004E2F}" type="parTrans" cxnId="{B4FD5E37-58D4-6C4D-813E-3F1B4C4CD0F9}">
      <dgm:prSet/>
      <dgm:spPr/>
      <dgm:t>
        <a:bodyPr/>
        <a:lstStyle/>
        <a:p>
          <a:endParaRPr lang="en-US"/>
        </a:p>
      </dgm:t>
    </dgm:pt>
    <dgm:pt modelId="{E06D9392-9132-4C4C-ACD1-EA5C215406F9}" type="sibTrans" cxnId="{B4FD5E37-58D4-6C4D-813E-3F1B4C4CD0F9}">
      <dgm:prSet/>
      <dgm:spPr/>
      <dgm:t>
        <a:bodyPr/>
        <a:lstStyle/>
        <a:p>
          <a:endParaRPr lang="en-US"/>
        </a:p>
      </dgm:t>
    </dgm:pt>
    <dgm:pt modelId="{57E2172A-3CC9-9D4D-A496-0F808313679D}">
      <dgm:prSet phldrT="[Text]"/>
      <dgm:spPr>
        <a:solidFill>
          <a:srgbClr val="FF0000"/>
        </a:solidFill>
      </dgm:spPr>
      <dgm:t>
        <a:bodyPr/>
        <a:lstStyle/>
        <a:p>
          <a:r>
            <a:rPr lang="en-US" dirty="0" smtClean="0"/>
            <a:t>Oct 26</a:t>
          </a:r>
          <a:endParaRPr lang="en-US" dirty="0"/>
        </a:p>
      </dgm:t>
    </dgm:pt>
    <dgm:pt modelId="{F62A0F97-A7F2-3946-9458-42A1ACDDC1B2}" type="parTrans" cxnId="{55F68B3A-5454-DF48-95C1-0E7BA45A97DC}">
      <dgm:prSet/>
      <dgm:spPr/>
      <dgm:t>
        <a:bodyPr/>
        <a:lstStyle/>
        <a:p>
          <a:endParaRPr lang="en-US"/>
        </a:p>
      </dgm:t>
    </dgm:pt>
    <dgm:pt modelId="{368209F9-86A0-0344-AD55-8870BF462F8F}" type="sibTrans" cxnId="{55F68B3A-5454-DF48-95C1-0E7BA45A97DC}">
      <dgm:prSet/>
      <dgm:spPr/>
      <dgm:t>
        <a:bodyPr/>
        <a:lstStyle/>
        <a:p>
          <a:endParaRPr lang="en-US"/>
        </a:p>
      </dgm:t>
    </dgm:pt>
    <dgm:pt modelId="{46725719-2AE1-0B49-BD32-B525C6729F01}">
      <dgm:prSet phldrT="[Text]"/>
      <dgm:spPr>
        <a:solidFill>
          <a:srgbClr val="0000FF"/>
        </a:solidFill>
      </dgm:spPr>
      <dgm:t>
        <a:bodyPr/>
        <a:lstStyle/>
        <a:p>
          <a:r>
            <a:rPr lang="en-US" dirty="0" smtClean="0"/>
            <a:t>Nov 2</a:t>
          </a:r>
        </a:p>
        <a:p>
          <a:r>
            <a:rPr lang="en-US" dirty="0" smtClean="0"/>
            <a:t>Oct 23- 31</a:t>
          </a:r>
        </a:p>
      </dgm:t>
    </dgm:pt>
    <dgm:pt modelId="{B3AFFFA8-2A9E-CC45-8DEF-6FCEE2DB7957}" type="parTrans" cxnId="{D0A5D863-C6AE-7A40-B3E9-7DC210F08BDE}">
      <dgm:prSet/>
      <dgm:spPr/>
      <dgm:t>
        <a:bodyPr/>
        <a:lstStyle/>
        <a:p>
          <a:endParaRPr lang="en-US"/>
        </a:p>
      </dgm:t>
    </dgm:pt>
    <dgm:pt modelId="{0E35545B-8CD0-D64D-AC14-34268FC0AEA0}" type="sibTrans" cxnId="{D0A5D863-C6AE-7A40-B3E9-7DC210F08BDE}">
      <dgm:prSet/>
      <dgm:spPr/>
      <dgm:t>
        <a:bodyPr/>
        <a:lstStyle/>
        <a:p>
          <a:endParaRPr lang="en-US"/>
        </a:p>
      </dgm:t>
    </dgm:pt>
    <dgm:pt modelId="{C61E48AA-839B-9240-8957-8D990EA5A5CB}">
      <dgm:prSet/>
      <dgm:spPr>
        <a:solidFill>
          <a:srgbClr val="0000FF"/>
        </a:solidFill>
      </dgm:spPr>
      <dgm:t>
        <a:bodyPr/>
        <a:lstStyle/>
        <a:p>
          <a:r>
            <a:rPr lang="en-US" dirty="0" smtClean="0"/>
            <a:t>Oct 8</a:t>
          </a:r>
          <a:endParaRPr lang="en-US" dirty="0"/>
        </a:p>
      </dgm:t>
    </dgm:pt>
    <dgm:pt modelId="{510CB135-5B5D-0448-9ED1-52092590D95A}" type="parTrans" cxnId="{EC96EC74-BBF4-AB4B-B5AF-96CF6D6DCB6E}">
      <dgm:prSet/>
      <dgm:spPr/>
      <dgm:t>
        <a:bodyPr/>
        <a:lstStyle/>
        <a:p>
          <a:endParaRPr lang="en-US"/>
        </a:p>
      </dgm:t>
    </dgm:pt>
    <dgm:pt modelId="{7FDCC3B5-1C01-9F4E-B578-E880318474AC}" type="sibTrans" cxnId="{EC96EC74-BBF4-AB4B-B5AF-96CF6D6DCB6E}">
      <dgm:prSet/>
      <dgm:spPr/>
      <dgm:t>
        <a:bodyPr/>
        <a:lstStyle/>
        <a:p>
          <a:endParaRPr lang="en-US"/>
        </a:p>
      </dgm:t>
    </dgm:pt>
    <dgm:pt modelId="{A488361C-1A56-B248-A1BF-A1A2EC84A0E3}">
      <dgm:prSet custT="1"/>
      <dgm:spPr>
        <a:solidFill>
          <a:srgbClr val="FF0000"/>
        </a:solidFill>
      </dgm:spPr>
      <dgm:t>
        <a:bodyPr/>
        <a:lstStyle/>
        <a:p>
          <a:r>
            <a:rPr lang="en-US" sz="1500" dirty="0" smtClean="0"/>
            <a:t>June 22 </a:t>
          </a:r>
        </a:p>
        <a:p>
          <a:r>
            <a:rPr lang="en-US" sz="1600" dirty="0" smtClean="0"/>
            <a:t>June  12 – 20</a:t>
          </a:r>
        </a:p>
      </dgm:t>
    </dgm:pt>
    <dgm:pt modelId="{90A4C461-7D56-F242-BEBF-854E4E2E81D7}" type="parTrans" cxnId="{5F736D07-4A39-064B-8965-F96EDECE99EF}">
      <dgm:prSet/>
      <dgm:spPr/>
      <dgm:t>
        <a:bodyPr/>
        <a:lstStyle/>
        <a:p>
          <a:endParaRPr lang="en-US"/>
        </a:p>
      </dgm:t>
    </dgm:pt>
    <dgm:pt modelId="{22E5DBDC-DE95-3940-8A74-DC917327CE03}" type="sibTrans" cxnId="{5F736D07-4A39-064B-8965-F96EDECE99EF}">
      <dgm:prSet/>
      <dgm:spPr/>
      <dgm:t>
        <a:bodyPr/>
        <a:lstStyle/>
        <a:p>
          <a:endParaRPr lang="en-US"/>
        </a:p>
      </dgm:t>
    </dgm:pt>
    <dgm:pt modelId="{AC218D79-6C76-4E45-BE0C-EC851DAA91E0}">
      <dgm:prSet/>
      <dgm:spPr>
        <a:solidFill>
          <a:srgbClr val="0000FF"/>
        </a:solidFill>
      </dgm:spPr>
      <dgm:t>
        <a:bodyPr/>
        <a:lstStyle/>
        <a:p>
          <a:r>
            <a:rPr lang="en-US" dirty="0" smtClean="0"/>
            <a:t>June 15</a:t>
          </a:r>
          <a:endParaRPr lang="en-US" dirty="0"/>
        </a:p>
      </dgm:t>
    </dgm:pt>
    <dgm:pt modelId="{CC031AFC-01BF-1B41-B07B-B7F15EFB071C}" type="parTrans" cxnId="{7C5B2AA8-F4E8-774B-8FCB-E7FA04EC3EFC}">
      <dgm:prSet/>
      <dgm:spPr/>
      <dgm:t>
        <a:bodyPr/>
        <a:lstStyle/>
        <a:p>
          <a:endParaRPr lang="en-US"/>
        </a:p>
      </dgm:t>
    </dgm:pt>
    <dgm:pt modelId="{265E3930-8947-8E41-B132-2DB91457CE8E}" type="sibTrans" cxnId="{7C5B2AA8-F4E8-774B-8FCB-E7FA04EC3EFC}">
      <dgm:prSet/>
      <dgm:spPr/>
      <dgm:t>
        <a:bodyPr/>
        <a:lstStyle/>
        <a:p>
          <a:endParaRPr lang="en-US"/>
        </a:p>
      </dgm:t>
    </dgm:pt>
    <dgm:pt modelId="{41CA68B6-6744-814E-AF58-483ED6A7D4D0}" type="pres">
      <dgm:prSet presAssocID="{8149510C-7D07-5B49-9CA2-A3234BDE7C0A}" presName="Name0" presStyleCnt="0">
        <dgm:presLayoutVars>
          <dgm:dir/>
          <dgm:animLvl val="lvl"/>
          <dgm:resizeHandles val="exact"/>
        </dgm:presLayoutVars>
      </dgm:prSet>
      <dgm:spPr/>
    </dgm:pt>
    <dgm:pt modelId="{C91450B8-52D9-3D4B-9F0D-3714626A19B3}" type="pres">
      <dgm:prSet presAssocID="{BA353992-9EFE-5C40-B1D2-9151224C257B}" presName="parTxOnly" presStyleLbl="node1" presStyleIdx="0" presStyleCnt="6">
        <dgm:presLayoutVars>
          <dgm:chMax val="0"/>
          <dgm:chPref val="0"/>
          <dgm:bulletEnabled val="1"/>
        </dgm:presLayoutVars>
      </dgm:prSet>
      <dgm:spPr/>
      <dgm:t>
        <a:bodyPr/>
        <a:lstStyle/>
        <a:p>
          <a:endParaRPr lang="en-US"/>
        </a:p>
      </dgm:t>
    </dgm:pt>
    <dgm:pt modelId="{1EC60CD9-472E-3A46-858D-715631CA748A}" type="pres">
      <dgm:prSet presAssocID="{E06D9392-9132-4C4C-ACD1-EA5C215406F9}" presName="parTxOnlySpace" presStyleCnt="0"/>
      <dgm:spPr/>
    </dgm:pt>
    <dgm:pt modelId="{F0276185-3197-6C44-9E1A-D2DE31E9DE0B}" type="pres">
      <dgm:prSet presAssocID="{AC218D79-6C76-4E45-BE0C-EC851DAA91E0}" presName="parTxOnly" presStyleLbl="node1" presStyleIdx="1" presStyleCnt="6">
        <dgm:presLayoutVars>
          <dgm:chMax val="0"/>
          <dgm:chPref val="0"/>
          <dgm:bulletEnabled val="1"/>
        </dgm:presLayoutVars>
      </dgm:prSet>
      <dgm:spPr/>
      <dgm:t>
        <a:bodyPr/>
        <a:lstStyle/>
        <a:p>
          <a:endParaRPr lang="en-US"/>
        </a:p>
      </dgm:t>
    </dgm:pt>
    <dgm:pt modelId="{DF063C27-AF64-5949-936F-D6689DF37790}" type="pres">
      <dgm:prSet presAssocID="{265E3930-8947-8E41-B132-2DB91457CE8E}" presName="parTxOnlySpace" presStyleCnt="0"/>
      <dgm:spPr/>
    </dgm:pt>
    <dgm:pt modelId="{FD4414F8-98D8-2B4A-AABA-80398F4BB4A1}" type="pres">
      <dgm:prSet presAssocID="{A488361C-1A56-B248-A1BF-A1A2EC84A0E3}" presName="parTxOnly" presStyleLbl="node1" presStyleIdx="2" presStyleCnt="6" custScaleX="111544" custLinFactNeighborX="17271" custLinFactNeighborY="4501">
        <dgm:presLayoutVars>
          <dgm:chMax val="0"/>
          <dgm:chPref val="0"/>
          <dgm:bulletEnabled val="1"/>
        </dgm:presLayoutVars>
      </dgm:prSet>
      <dgm:spPr/>
      <dgm:t>
        <a:bodyPr/>
        <a:lstStyle/>
        <a:p>
          <a:endParaRPr lang="en-US"/>
        </a:p>
      </dgm:t>
    </dgm:pt>
    <dgm:pt modelId="{2E3B6AE7-472B-7D49-9D5F-D3147AA83B58}" type="pres">
      <dgm:prSet presAssocID="{22E5DBDC-DE95-3940-8A74-DC917327CE03}" presName="parTxOnlySpace" presStyleCnt="0"/>
      <dgm:spPr/>
    </dgm:pt>
    <dgm:pt modelId="{1922B9D7-F12C-F942-8A91-CE1B823A4DAE}" type="pres">
      <dgm:prSet presAssocID="{C61E48AA-839B-9240-8957-8D990EA5A5CB}" presName="parTxOnly" presStyleLbl="node1" presStyleIdx="3" presStyleCnt="6">
        <dgm:presLayoutVars>
          <dgm:chMax val="0"/>
          <dgm:chPref val="0"/>
          <dgm:bulletEnabled val="1"/>
        </dgm:presLayoutVars>
      </dgm:prSet>
      <dgm:spPr/>
      <dgm:t>
        <a:bodyPr/>
        <a:lstStyle/>
        <a:p>
          <a:endParaRPr lang="en-US"/>
        </a:p>
      </dgm:t>
    </dgm:pt>
    <dgm:pt modelId="{194F841C-5165-7849-957C-B5DC40D31AF6}" type="pres">
      <dgm:prSet presAssocID="{7FDCC3B5-1C01-9F4E-B578-E880318474AC}" presName="parTxOnlySpace" presStyleCnt="0"/>
      <dgm:spPr/>
    </dgm:pt>
    <dgm:pt modelId="{8927D93D-B4B9-5C4E-9038-BDF6BF62E3C8}" type="pres">
      <dgm:prSet presAssocID="{57E2172A-3CC9-9D4D-A496-0F808313679D}" presName="parTxOnly" presStyleLbl="node1" presStyleIdx="4" presStyleCnt="6">
        <dgm:presLayoutVars>
          <dgm:chMax val="0"/>
          <dgm:chPref val="0"/>
          <dgm:bulletEnabled val="1"/>
        </dgm:presLayoutVars>
      </dgm:prSet>
      <dgm:spPr/>
      <dgm:t>
        <a:bodyPr/>
        <a:lstStyle/>
        <a:p>
          <a:endParaRPr lang="en-US"/>
        </a:p>
      </dgm:t>
    </dgm:pt>
    <dgm:pt modelId="{8A4E223B-D0AE-6649-BA38-C13886566684}" type="pres">
      <dgm:prSet presAssocID="{368209F9-86A0-0344-AD55-8870BF462F8F}" presName="parTxOnlySpace" presStyleCnt="0"/>
      <dgm:spPr/>
    </dgm:pt>
    <dgm:pt modelId="{61CC5140-ECE9-6143-94B2-6E09FDD81BF0}" type="pres">
      <dgm:prSet presAssocID="{46725719-2AE1-0B49-BD32-B525C6729F01}" presName="parTxOnly" presStyleLbl="node1" presStyleIdx="5" presStyleCnt="6">
        <dgm:presLayoutVars>
          <dgm:chMax val="0"/>
          <dgm:chPref val="0"/>
          <dgm:bulletEnabled val="1"/>
        </dgm:presLayoutVars>
      </dgm:prSet>
      <dgm:spPr/>
      <dgm:t>
        <a:bodyPr/>
        <a:lstStyle/>
        <a:p>
          <a:endParaRPr lang="en-US"/>
        </a:p>
      </dgm:t>
    </dgm:pt>
  </dgm:ptLst>
  <dgm:cxnLst>
    <dgm:cxn modelId="{61CF0A41-D44D-D84F-902E-52FD129E3BA6}" type="presOf" srcId="{BA353992-9EFE-5C40-B1D2-9151224C257B}" destId="{C91450B8-52D9-3D4B-9F0D-3714626A19B3}" srcOrd="0" destOrd="0" presId="urn:microsoft.com/office/officeart/2005/8/layout/chevron1"/>
    <dgm:cxn modelId="{5F736D07-4A39-064B-8965-F96EDECE99EF}" srcId="{8149510C-7D07-5B49-9CA2-A3234BDE7C0A}" destId="{A488361C-1A56-B248-A1BF-A1A2EC84A0E3}" srcOrd="2" destOrd="0" parTransId="{90A4C461-7D56-F242-BEBF-854E4E2E81D7}" sibTransId="{22E5DBDC-DE95-3940-8A74-DC917327CE03}"/>
    <dgm:cxn modelId="{75D93D41-3354-AA47-90CA-BCEA08567F48}" type="presOf" srcId="{C61E48AA-839B-9240-8957-8D990EA5A5CB}" destId="{1922B9D7-F12C-F942-8A91-CE1B823A4DAE}" srcOrd="0" destOrd="0" presId="urn:microsoft.com/office/officeart/2005/8/layout/chevron1"/>
    <dgm:cxn modelId="{D0A5D863-C6AE-7A40-B3E9-7DC210F08BDE}" srcId="{8149510C-7D07-5B49-9CA2-A3234BDE7C0A}" destId="{46725719-2AE1-0B49-BD32-B525C6729F01}" srcOrd="5" destOrd="0" parTransId="{B3AFFFA8-2A9E-CC45-8DEF-6FCEE2DB7957}" sibTransId="{0E35545B-8CD0-D64D-AC14-34268FC0AEA0}"/>
    <dgm:cxn modelId="{EC96EC74-BBF4-AB4B-B5AF-96CF6D6DCB6E}" srcId="{8149510C-7D07-5B49-9CA2-A3234BDE7C0A}" destId="{C61E48AA-839B-9240-8957-8D990EA5A5CB}" srcOrd="3" destOrd="0" parTransId="{510CB135-5B5D-0448-9ED1-52092590D95A}" sibTransId="{7FDCC3B5-1C01-9F4E-B578-E880318474AC}"/>
    <dgm:cxn modelId="{CF9D7542-4EC2-0844-B65E-DC6C06D96159}" type="presOf" srcId="{A488361C-1A56-B248-A1BF-A1A2EC84A0E3}" destId="{FD4414F8-98D8-2B4A-AABA-80398F4BB4A1}" srcOrd="0" destOrd="0" presId="urn:microsoft.com/office/officeart/2005/8/layout/chevron1"/>
    <dgm:cxn modelId="{55F68B3A-5454-DF48-95C1-0E7BA45A97DC}" srcId="{8149510C-7D07-5B49-9CA2-A3234BDE7C0A}" destId="{57E2172A-3CC9-9D4D-A496-0F808313679D}" srcOrd="4" destOrd="0" parTransId="{F62A0F97-A7F2-3946-9458-42A1ACDDC1B2}" sibTransId="{368209F9-86A0-0344-AD55-8870BF462F8F}"/>
    <dgm:cxn modelId="{2DD02063-52AD-5B4C-9F49-61FED4F9A2BC}" type="presOf" srcId="{8149510C-7D07-5B49-9CA2-A3234BDE7C0A}" destId="{41CA68B6-6744-814E-AF58-483ED6A7D4D0}" srcOrd="0" destOrd="0" presId="urn:microsoft.com/office/officeart/2005/8/layout/chevron1"/>
    <dgm:cxn modelId="{050AFB49-5535-A242-A7D0-787CA817CEE2}" type="presOf" srcId="{46725719-2AE1-0B49-BD32-B525C6729F01}" destId="{61CC5140-ECE9-6143-94B2-6E09FDD81BF0}" srcOrd="0" destOrd="0" presId="urn:microsoft.com/office/officeart/2005/8/layout/chevron1"/>
    <dgm:cxn modelId="{81DD718E-52D0-1549-B13B-2F6FFA291103}" type="presOf" srcId="{57E2172A-3CC9-9D4D-A496-0F808313679D}" destId="{8927D93D-B4B9-5C4E-9038-BDF6BF62E3C8}" srcOrd="0" destOrd="0" presId="urn:microsoft.com/office/officeart/2005/8/layout/chevron1"/>
    <dgm:cxn modelId="{66BEDB1C-0603-9C4D-B178-7B3E3A4D4397}" type="presOf" srcId="{AC218D79-6C76-4E45-BE0C-EC851DAA91E0}" destId="{F0276185-3197-6C44-9E1A-D2DE31E9DE0B}" srcOrd="0" destOrd="0" presId="urn:microsoft.com/office/officeart/2005/8/layout/chevron1"/>
    <dgm:cxn modelId="{B4FD5E37-58D4-6C4D-813E-3F1B4C4CD0F9}" srcId="{8149510C-7D07-5B49-9CA2-A3234BDE7C0A}" destId="{BA353992-9EFE-5C40-B1D2-9151224C257B}" srcOrd="0" destOrd="0" parTransId="{74BC0E09-AFE9-2042-9DE4-DAE158004E2F}" sibTransId="{E06D9392-9132-4C4C-ACD1-EA5C215406F9}"/>
    <dgm:cxn modelId="{7C5B2AA8-F4E8-774B-8FCB-E7FA04EC3EFC}" srcId="{8149510C-7D07-5B49-9CA2-A3234BDE7C0A}" destId="{AC218D79-6C76-4E45-BE0C-EC851DAA91E0}" srcOrd="1" destOrd="0" parTransId="{CC031AFC-01BF-1B41-B07B-B7F15EFB071C}" sibTransId="{265E3930-8947-8E41-B132-2DB91457CE8E}"/>
    <dgm:cxn modelId="{A6715B2E-F40E-C749-9C71-E5C71BE7E6B0}" type="presParOf" srcId="{41CA68B6-6744-814E-AF58-483ED6A7D4D0}" destId="{C91450B8-52D9-3D4B-9F0D-3714626A19B3}" srcOrd="0" destOrd="0" presId="urn:microsoft.com/office/officeart/2005/8/layout/chevron1"/>
    <dgm:cxn modelId="{CE237DB8-4DEA-514A-A9D8-DD7959583E2A}" type="presParOf" srcId="{41CA68B6-6744-814E-AF58-483ED6A7D4D0}" destId="{1EC60CD9-472E-3A46-858D-715631CA748A}" srcOrd="1" destOrd="0" presId="urn:microsoft.com/office/officeart/2005/8/layout/chevron1"/>
    <dgm:cxn modelId="{D8C63F8A-CAF5-BF4E-A2D2-BD6613CD79F9}" type="presParOf" srcId="{41CA68B6-6744-814E-AF58-483ED6A7D4D0}" destId="{F0276185-3197-6C44-9E1A-D2DE31E9DE0B}" srcOrd="2" destOrd="0" presId="urn:microsoft.com/office/officeart/2005/8/layout/chevron1"/>
    <dgm:cxn modelId="{3914F44E-0FBB-9947-A628-A8EA40D94348}" type="presParOf" srcId="{41CA68B6-6744-814E-AF58-483ED6A7D4D0}" destId="{DF063C27-AF64-5949-936F-D6689DF37790}" srcOrd="3" destOrd="0" presId="urn:microsoft.com/office/officeart/2005/8/layout/chevron1"/>
    <dgm:cxn modelId="{F85832E6-86D5-2941-B884-7238A707C064}" type="presParOf" srcId="{41CA68B6-6744-814E-AF58-483ED6A7D4D0}" destId="{FD4414F8-98D8-2B4A-AABA-80398F4BB4A1}" srcOrd="4" destOrd="0" presId="urn:microsoft.com/office/officeart/2005/8/layout/chevron1"/>
    <dgm:cxn modelId="{B531C954-46DB-534C-AD18-5143A6710564}" type="presParOf" srcId="{41CA68B6-6744-814E-AF58-483ED6A7D4D0}" destId="{2E3B6AE7-472B-7D49-9D5F-D3147AA83B58}" srcOrd="5" destOrd="0" presId="urn:microsoft.com/office/officeart/2005/8/layout/chevron1"/>
    <dgm:cxn modelId="{672DEDCC-C7C6-DC44-A129-AE5458C3D243}" type="presParOf" srcId="{41CA68B6-6744-814E-AF58-483ED6A7D4D0}" destId="{1922B9D7-F12C-F942-8A91-CE1B823A4DAE}" srcOrd="6" destOrd="0" presId="urn:microsoft.com/office/officeart/2005/8/layout/chevron1"/>
    <dgm:cxn modelId="{11DAE9E6-B34D-2646-9719-EFBB4105FDA8}" type="presParOf" srcId="{41CA68B6-6744-814E-AF58-483ED6A7D4D0}" destId="{194F841C-5165-7849-957C-B5DC40D31AF6}" srcOrd="7" destOrd="0" presId="urn:microsoft.com/office/officeart/2005/8/layout/chevron1"/>
    <dgm:cxn modelId="{27A07383-457D-2D4D-A28D-56C5E3B8101F}" type="presParOf" srcId="{41CA68B6-6744-814E-AF58-483ED6A7D4D0}" destId="{8927D93D-B4B9-5C4E-9038-BDF6BF62E3C8}" srcOrd="8" destOrd="0" presId="urn:microsoft.com/office/officeart/2005/8/layout/chevron1"/>
    <dgm:cxn modelId="{6EB4CE55-72DA-4D44-B784-01542A90151F}" type="presParOf" srcId="{41CA68B6-6744-814E-AF58-483ED6A7D4D0}" destId="{8A4E223B-D0AE-6649-BA38-C13886566684}" srcOrd="9" destOrd="0" presId="urn:microsoft.com/office/officeart/2005/8/layout/chevron1"/>
    <dgm:cxn modelId="{AA1FE242-1E15-154E-895F-FDF4490DAFCD}" type="presParOf" srcId="{41CA68B6-6744-814E-AF58-483ED6A7D4D0}" destId="{61CC5140-ECE9-6143-94B2-6E09FDD81BF0}" srcOrd="10" destOrd="0" presId="urn:microsoft.com/office/officeart/2005/8/layout/chevron1"/>
  </dgm:cxnLst>
  <dgm:bg/>
  <dgm:whole>
    <a:ln w="9525" cap="flat" cmpd="sng" algn="ctr">
      <a:solidFill>
        <a:srgbClr val="FF0000">
          <a:alpha val="0"/>
        </a:srgbClr>
      </a:solidFill>
      <a:prstDash val="solid"/>
      <a:round/>
      <a:headEnd type="none" w="med" len="med"/>
      <a:tailEnd type="none" w="med" len="med"/>
    </a:ln>
  </dgm:whole>
</dgm:dataModel>
</file>

<file path=ppt/diagrams/data2.xml><?xml version="1.0" encoding="utf-8"?>
<dgm:dataModel xmlns:dgm="http://schemas.openxmlformats.org/drawingml/2006/diagram" xmlns:a="http://schemas.openxmlformats.org/drawingml/2006/main">
  <dgm:ptLst>
    <dgm:pt modelId="{4568C991-CF08-5948-8CD7-798AC972E133}" type="doc">
      <dgm:prSet loTypeId="urn:microsoft.com/office/officeart/2005/8/layout/pyramid1" loCatId="pyramid" qsTypeId="urn:microsoft.com/office/officeart/2005/8/quickstyle/simple4" qsCatId="simple" csTypeId="urn:microsoft.com/office/officeart/2005/8/colors/accent1_2" csCatId="accent1" phldr="1"/>
      <dgm:spPr/>
    </dgm:pt>
    <dgm:pt modelId="{CE9C311A-D2E2-F34C-B6F8-15B5DDB21D4C}">
      <dgm:prSet phldrT="[Text]" custT="1"/>
      <dgm:spPr/>
      <dgm:t>
        <a:bodyPr/>
        <a:lstStyle/>
        <a:p>
          <a:endParaRPr lang="en-US" sz="3500" b="1" dirty="0" smtClean="0"/>
        </a:p>
        <a:p>
          <a:r>
            <a:rPr lang="en-US" sz="3000" dirty="0" smtClean="0">
              <a:solidFill>
                <a:schemeClr val="tx1"/>
              </a:solidFill>
            </a:rPr>
            <a:t>5.4 millio</a:t>
          </a:r>
          <a:r>
            <a:rPr lang="en-US" sz="3200" dirty="0" smtClean="0">
              <a:solidFill>
                <a:schemeClr val="tx1"/>
              </a:solidFill>
            </a:rPr>
            <a:t>n</a:t>
          </a:r>
        </a:p>
        <a:p>
          <a:r>
            <a:rPr lang="en-US" sz="3500" b="1" dirty="0" smtClean="0">
              <a:solidFill>
                <a:schemeClr val="tx1"/>
              </a:solidFill>
            </a:rPr>
            <a:t>To Register!</a:t>
          </a:r>
          <a:endParaRPr lang="en-US" sz="3500" b="1" dirty="0">
            <a:solidFill>
              <a:schemeClr val="tx1"/>
            </a:solidFill>
          </a:endParaRPr>
        </a:p>
      </dgm:t>
    </dgm:pt>
    <dgm:pt modelId="{E1492DC1-4B13-F442-A918-5A500DD40FF2}" type="parTrans" cxnId="{211672CF-3AC6-8740-85D6-AA9DC2251671}">
      <dgm:prSet/>
      <dgm:spPr/>
      <dgm:t>
        <a:bodyPr/>
        <a:lstStyle/>
        <a:p>
          <a:endParaRPr lang="en-US"/>
        </a:p>
      </dgm:t>
    </dgm:pt>
    <dgm:pt modelId="{7A881C0B-00AF-B64B-8F1C-2EE5E8285C94}" type="sibTrans" cxnId="{211672CF-3AC6-8740-85D6-AA9DC2251671}">
      <dgm:prSet/>
      <dgm:spPr/>
      <dgm:t>
        <a:bodyPr/>
        <a:lstStyle/>
        <a:p>
          <a:endParaRPr lang="en-US"/>
        </a:p>
      </dgm:t>
    </dgm:pt>
    <dgm:pt modelId="{9C94BD5D-B14A-864F-8C78-5B871CD49A32}">
      <dgm:prSet phldrT="[Text]"/>
      <dgm:spPr/>
      <dgm:t>
        <a:bodyPr/>
        <a:lstStyle/>
        <a:p>
          <a:r>
            <a:rPr lang="en-US" dirty="0" smtClean="0">
              <a:solidFill>
                <a:srgbClr val="000000"/>
              </a:solidFill>
            </a:rPr>
            <a:t>12.5 million</a:t>
          </a:r>
        </a:p>
        <a:p>
          <a:r>
            <a:rPr lang="en-US" b="1" dirty="0" smtClean="0">
              <a:solidFill>
                <a:srgbClr val="000000"/>
              </a:solidFill>
            </a:rPr>
            <a:t>Registered Voters</a:t>
          </a:r>
          <a:endParaRPr lang="en-US" dirty="0">
            <a:solidFill>
              <a:srgbClr val="000000"/>
            </a:solidFill>
          </a:endParaRPr>
        </a:p>
      </dgm:t>
    </dgm:pt>
    <dgm:pt modelId="{980F0F6B-411A-AA4D-AE48-97B22BA7807E}" type="parTrans" cxnId="{E3A64B1B-46F0-7641-A145-15F6CA97F138}">
      <dgm:prSet/>
      <dgm:spPr/>
      <dgm:t>
        <a:bodyPr/>
        <a:lstStyle/>
        <a:p>
          <a:endParaRPr lang="en-US"/>
        </a:p>
      </dgm:t>
    </dgm:pt>
    <dgm:pt modelId="{D30C0F0B-5E8C-BB4B-A2EC-79AA42CDBE6A}" type="sibTrans" cxnId="{E3A64B1B-46F0-7641-A145-15F6CA97F138}">
      <dgm:prSet/>
      <dgm:spPr/>
      <dgm:t>
        <a:bodyPr/>
        <a:lstStyle/>
        <a:p>
          <a:endParaRPr lang="en-US"/>
        </a:p>
      </dgm:t>
    </dgm:pt>
    <dgm:pt modelId="{864B9ED3-74B0-8B46-97B8-EFC08A84B4D7}">
      <dgm:prSet phldrT="[Text]"/>
      <dgm:spPr/>
      <dgm:t>
        <a:bodyPr/>
        <a:lstStyle/>
        <a:p>
          <a:r>
            <a:rPr lang="en-US" dirty="0" smtClean="0">
              <a:solidFill>
                <a:srgbClr val="000000"/>
              </a:solidFill>
            </a:rPr>
            <a:t>17.9 million</a:t>
          </a:r>
        </a:p>
        <a:p>
          <a:r>
            <a:rPr lang="en-US" b="1" dirty="0" smtClean="0">
              <a:solidFill>
                <a:srgbClr val="000000"/>
              </a:solidFill>
            </a:rPr>
            <a:t>Eligible Voters</a:t>
          </a:r>
          <a:endParaRPr lang="en-US" dirty="0">
            <a:solidFill>
              <a:srgbClr val="000000"/>
            </a:solidFill>
          </a:endParaRPr>
        </a:p>
      </dgm:t>
    </dgm:pt>
    <dgm:pt modelId="{48A03397-3AED-6A43-ACDB-021042FBE7B2}" type="parTrans" cxnId="{E98756B9-9487-6E41-9429-6F5938C03C52}">
      <dgm:prSet/>
      <dgm:spPr/>
      <dgm:t>
        <a:bodyPr/>
        <a:lstStyle/>
        <a:p>
          <a:endParaRPr lang="en-US"/>
        </a:p>
      </dgm:t>
    </dgm:pt>
    <dgm:pt modelId="{2DD5E1BB-AAD6-8541-B660-E963B0D33351}" type="sibTrans" cxnId="{E98756B9-9487-6E41-9429-6F5938C03C52}">
      <dgm:prSet/>
      <dgm:spPr/>
      <dgm:t>
        <a:bodyPr/>
        <a:lstStyle/>
        <a:p>
          <a:endParaRPr lang="en-US"/>
        </a:p>
      </dgm:t>
    </dgm:pt>
    <dgm:pt modelId="{B2D4A5E1-7EBA-C440-9764-42704E817CD6}" type="pres">
      <dgm:prSet presAssocID="{4568C991-CF08-5948-8CD7-798AC972E133}" presName="Name0" presStyleCnt="0">
        <dgm:presLayoutVars>
          <dgm:dir/>
          <dgm:animLvl val="lvl"/>
          <dgm:resizeHandles val="exact"/>
        </dgm:presLayoutVars>
      </dgm:prSet>
      <dgm:spPr/>
    </dgm:pt>
    <dgm:pt modelId="{AFAD7984-81A3-1B42-82A0-914286177B8D}" type="pres">
      <dgm:prSet presAssocID="{CE9C311A-D2E2-F34C-B6F8-15B5DDB21D4C}" presName="Name8" presStyleCnt="0"/>
      <dgm:spPr/>
    </dgm:pt>
    <dgm:pt modelId="{A18331A4-2D64-A245-A2DD-220256103749}" type="pres">
      <dgm:prSet presAssocID="{CE9C311A-D2E2-F34C-B6F8-15B5DDB21D4C}" presName="level" presStyleLbl="node1" presStyleIdx="0" presStyleCnt="3" custScaleX="100000">
        <dgm:presLayoutVars>
          <dgm:chMax val="1"/>
          <dgm:bulletEnabled val="1"/>
        </dgm:presLayoutVars>
      </dgm:prSet>
      <dgm:spPr/>
      <dgm:t>
        <a:bodyPr/>
        <a:lstStyle/>
        <a:p>
          <a:endParaRPr lang="en-US"/>
        </a:p>
      </dgm:t>
    </dgm:pt>
    <dgm:pt modelId="{7509BE6F-8332-E84D-AAD8-69E6DEE9B18A}" type="pres">
      <dgm:prSet presAssocID="{CE9C311A-D2E2-F34C-B6F8-15B5DDB21D4C}" presName="levelTx" presStyleLbl="revTx" presStyleIdx="0" presStyleCnt="0">
        <dgm:presLayoutVars>
          <dgm:chMax val="1"/>
          <dgm:bulletEnabled val="1"/>
        </dgm:presLayoutVars>
      </dgm:prSet>
      <dgm:spPr/>
      <dgm:t>
        <a:bodyPr/>
        <a:lstStyle/>
        <a:p>
          <a:endParaRPr lang="en-US"/>
        </a:p>
      </dgm:t>
    </dgm:pt>
    <dgm:pt modelId="{3C7F40E6-65BF-B940-B59A-CA9549B27ADD}" type="pres">
      <dgm:prSet presAssocID="{9C94BD5D-B14A-864F-8C78-5B871CD49A32}" presName="Name8" presStyleCnt="0"/>
      <dgm:spPr/>
    </dgm:pt>
    <dgm:pt modelId="{7E7E6681-10DF-AB4F-A466-C3ED4CC88D21}" type="pres">
      <dgm:prSet presAssocID="{9C94BD5D-B14A-864F-8C78-5B871CD49A32}" presName="level" presStyleLbl="node1" presStyleIdx="1" presStyleCnt="3" custScaleX="100000">
        <dgm:presLayoutVars>
          <dgm:chMax val="1"/>
          <dgm:bulletEnabled val="1"/>
        </dgm:presLayoutVars>
      </dgm:prSet>
      <dgm:spPr/>
      <dgm:t>
        <a:bodyPr/>
        <a:lstStyle/>
        <a:p>
          <a:endParaRPr lang="en-US"/>
        </a:p>
      </dgm:t>
    </dgm:pt>
    <dgm:pt modelId="{A22D6BC0-0B79-AE4E-993B-9F32EE70A049}" type="pres">
      <dgm:prSet presAssocID="{9C94BD5D-B14A-864F-8C78-5B871CD49A32}" presName="levelTx" presStyleLbl="revTx" presStyleIdx="0" presStyleCnt="0">
        <dgm:presLayoutVars>
          <dgm:chMax val="1"/>
          <dgm:bulletEnabled val="1"/>
        </dgm:presLayoutVars>
      </dgm:prSet>
      <dgm:spPr/>
      <dgm:t>
        <a:bodyPr/>
        <a:lstStyle/>
        <a:p>
          <a:endParaRPr lang="en-US"/>
        </a:p>
      </dgm:t>
    </dgm:pt>
    <dgm:pt modelId="{52BD8218-69DE-8240-B57B-7AB681AF7E93}" type="pres">
      <dgm:prSet presAssocID="{864B9ED3-74B0-8B46-97B8-EFC08A84B4D7}" presName="Name8" presStyleCnt="0"/>
      <dgm:spPr/>
    </dgm:pt>
    <dgm:pt modelId="{D328A8F2-F10D-4649-B021-67EDEC16EBCC}" type="pres">
      <dgm:prSet presAssocID="{864B9ED3-74B0-8B46-97B8-EFC08A84B4D7}" presName="level" presStyleLbl="node1" presStyleIdx="2" presStyleCnt="3">
        <dgm:presLayoutVars>
          <dgm:chMax val="1"/>
          <dgm:bulletEnabled val="1"/>
        </dgm:presLayoutVars>
      </dgm:prSet>
      <dgm:spPr/>
      <dgm:t>
        <a:bodyPr/>
        <a:lstStyle/>
        <a:p>
          <a:endParaRPr lang="en-US"/>
        </a:p>
      </dgm:t>
    </dgm:pt>
    <dgm:pt modelId="{B1B15F28-B3E0-3A43-B51C-0F345EF28E6C}" type="pres">
      <dgm:prSet presAssocID="{864B9ED3-74B0-8B46-97B8-EFC08A84B4D7}" presName="levelTx" presStyleLbl="revTx" presStyleIdx="0" presStyleCnt="0">
        <dgm:presLayoutVars>
          <dgm:chMax val="1"/>
          <dgm:bulletEnabled val="1"/>
        </dgm:presLayoutVars>
      </dgm:prSet>
      <dgm:spPr/>
      <dgm:t>
        <a:bodyPr/>
        <a:lstStyle/>
        <a:p>
          <a:endParaRPr lang="en-US"/>
        </a:p>
      </dgm:t>
    </dgm:pt>
  </dgm:ptLst>
  <dgm:cxnLst>
    <dgm:cxn modelId="{C00A27DE-A04E-E14E-BF57-7B63D8579793}" type="presOf" srcId="{CE9C311A-D2E2-F34C-B6F8-15B5DDB21D4C}" destId="{A18331A4-2D64-A245-A2DD-220256103749}" srcOrd="0" destOrd="0" presId="urn:microsoft.com/office/officeart/2005/8/layout/pyramid1"/>
    <dgm:cxn modelId="{BFD82E64-3091-3141-AC66-7320C7363B45}" type="presOf" srcId="{9C94BD5D-B14A-864F-8C78-5B871CD49A32}" destId="{A22D6BC0-0B79-AE4E-993B-9F32EE70A049}" srcOrd="1" destOrd="0" presId="urn:microsoft.com/office/officeart/2005/8/layout/pyramid1"/>
    <dgm:cxn modelId="{87ED8F64-C625-4846-BCC2-1A7275DE0A55}" type="presOf" srcId="{4568C991-CF08-5948-8CD7-798AC972E133}" destId="{B2D4A5E1-7EBA-C440-9764-42704E817CD6}" srcOrd="0" destOrd="0" presId="urn:microsoft.com/office/officeart/2005/8/layout/pyramid1"/>
    <dgm:cxn modelId="{211672CF-3AC6-8740-85D6-AA9DC2251671}" srcId="{4568C991-CF08-5948-8CD7-798AC972E133}" destId="{CE9C311A-D2E2-F34C-B6F8-15B5DDB21D4C}" srcOrd="0" destOrd="0" parTransId="{E1492DC1-4B13-F442-A918-5A500DD40FF2}" sibTransId="{7A881C0B-00AF-B64B-8F1C-2EE5E8285C94}"/>
    <dgm:cxn modelId="{E3A64B1B-46F0-7641-A145-15F6CA97F138}" srcId="{4568C991-CF08-5948-8CD7-798AC972E133}" destId="{9C94BD5D-B14A-864F-8C78-5B871CD49A32}" srcOrd="1" destOrd="0" parTransId="{980F0F6B-411A-AA4D-AE48-97B22BA7807E}" sibTransId="{D30C0F0B-5E8C-BB4B-A2EC-79AA42CDBE6A}"/>
    <dgm:cxn modelId="{DF562AC6-3EB4-664D-9EA6-286BC0837FF7}" type="presOf" srcId="{864B9ED3-74B0-8B46-97B8-EFC08A84B4D7}" destId="{D328A8F2-F10D-4649-B021-67EDEC16EBCC}" srcOrd="0" destOrd="0" presId="urn:microsoft.com/office/officeart/2005/8/layout/pyramid1"/>
    <dgm:cxn modelId="{A5CF3FDE-846C-5D48-BB9C-35DFA28D5FC5}" type="presOf" srcId="{864B9ED3-74B0-8B46-97B8-EFC08A84B4D7}" destId="{B1B15F28-B3E0-3A43-B51C-0F345EF28E6C}" srcOrd="1" destOrd="0" presId="urn:microsoft.com/office/officeart/2005/8/layout/pyramid1"/>
    <dgm:cxn modelId="{C507DE0F-92EF-F74F-85D3-FCE906DB861C}" type="presOf" srcId="{CE9C311A-D2E2-F34C-B6F8-15B5DDB21D4C}" destId="{7509BE6F-8332-E84D-AAD8-69E6DEE9B18A}" srcOrd="1" destOrd="0" presId="urn:microsoft.com/office/officeart/2005/8/layout/pyramid1"/>
    <dgm:cxn modelId="{E98756B9-9487-6E41-9429-6F5938C03C52}" srcId="{4568C991-CF08-5948-8CD7-798AC972E133}" destId="{864B9ED3-74B0-8B46-97B8-EFC08A84B4D7}" srcOrd="2" destOrd="0" parTransId="{48A03397-3AED-6A43-ACDB-021042FBE7B2}" sibTransId="{2DD5E1BB-AAD6-8541-B660-E963B0D33351}"/>
    <dgm:cxn modelId="{EBA02523-3A26-5043-BF5C-4FCC1EED87E8}" type="presOf" srcId="{9C94BD5D-B14A-864F-8C78-5B871CD49A32}" destId="{7E7E6681-10DF-AB4F-A466-C3ED4CC88D21}" srcOrd="0" destOrd="0" presId="urn:microsoft.com/office/officeart/2005/8/layout/pyramid1"/>
    <dgm:cxn modelId="{D62E6463-2453-964C-8D35-0FC28C67F2DA}" type="presParOf" srcId="{B2D4A5E1-7EBA-C440-9764-42704E817CD6}" destId="{AFAD7984-81A3-1B42-82A0-914286177B8D}" srcOrd="0" destOrd="0" presId="urn:microsoft.com/office/officeart/2005/8/layout/pyramid1"/>
    <dgm:cxn modelId="{14CAF22B-2DBD-FC44-A620-6339117E2E77}" type="presParOf" srcId="{AFAD7984-81A3-1B42-82A0-914286177B8D}" destId="{A18331A4-2D64-A245-A2DD-220256103749}" srcOrd="0" destOrd="0" presId="urn:microsoft.com/office/officeart/2005/8/layout/pyramid1"/>
    <dgm:cxn modelId="{F568B9DE-ADCA-0841-AB4A-32D6ED4AF784}" type="presParOf" srcId="{AFAD7984-81A3-1B42-82A0-914286177B8D}" destId="{7509BE6F-8332-E84D-AAD8-69E6DEE9B18A}" srcOrd="1" destOrd="0" presId="urn:microsoft.com/office/officeart/2005/8/layout/pyramid1"/>
    <dgm:cxn modelId="{69946112-7235-A945-AF5A-F949F59847A4}" type="presParOf" srcId="{B2D4A5E1-7EBA-C440-9764-42704E817CD6}" destId="{3C7F40E6-65BF-B940-B59A-CA9549B27ADD}" srcOrd="1" destOrd="0" presId="urn:microsoft.com/office/officeart/2005/8/layout/pyramid1"/>
    <dgm:cxn modelId="{BD6FBDAD-CAC1-584D-9BE8-9479DFA2403D}" type="presParOf" srcId="{3C7F40E6-65BF-B940-B59A-CA9549B27ADD}" destId="{7E7E6681-10DF-AB4F-A466-C3ED4CC88D21}" srcOrd="0" destOrd="0" presId="urn:microsoft.com/office/officeart/2005/8/layout/pyramid1"/>
    <dgm:cxn modelId="{77F2443F-E5D9-1C4C-90FF-94D27C37E172}" type="presParOf" srcId="{3C7F40E6-65BF-B940-B59A-CA9549B27ADD}" destId="{A22D6BC0-0B79-AE4E-993B-9F32EE70A049}" srcOrd="1" destOrd="0" presId="urn:microsoft.com/office/officeart/2005/8/layout/pyramid1"/>
    <dgm:cxn modelId="{CBC99198-87F4-7049-9086-F3917C7F8FDD}" type="presParOf" srcId="{B2D4A5E1-7EBA-C440-9764-42704E817CD6}" destId="{52BD8218-69DE-8240-B57B-7AB681AF7E93}" srcOrd="2" destOrd="0" presId="urn:microsoft.com/office/officeart/2005/8/layout/pyramid1"/>
    <dgm:cxn modelId="{DCD2A55D-EA58-3542-B051-9BE9767EFE59}" type="presParOf" srcId="{52BD8218-69DE-8240-B57B-7AB681AF7E93}" destId="{D328A8F2-F10D-4649-B021-67EDEC16EBCC}" srcOrd="0" destOrd="0" presId="urn:microsoft.com/office/officeart/2005/8/layout/pyramid1"/>
    <dgm:cxn modelId="{068E335E-1A1B-3C42-840D-C67E493AC7DD}" type="presParOf" srcId="{52BD8218-69DE-8240-B57B-7AB681AF7E93}" destId="{B1B15F28-B3E0-3A43-B51C-0F345EF28E6C}" srcOrd="1" destOrd="0" presId="urn:microsoft.com/office/officeart/2005/8/layout/pyramid1"/>
  </dgm:cxnLst>
  <dgm:bg/>
  <dgm:whole/>
</dgm:dataModel>
</file>

<file path=ppt/diagrams/data3.xml><?xml version="1.0" encoding="utf-8"?>
<dgm:dataModel xmlns:dgm="http://schemas.openxmlformats.org/drawingml/2006/diagram" xmlns:a="http://schemas.openxmlformats.org/drawingml/2006/main">
  <dgm:ptLst>
    <dgm:pt modelId="{72691465-74F1-9246-9A9E-6A6616629426}" type="doc">
      <dgm:prSet loTypeId="urn:microsoft.com/office/officeart/2005/8/layout/pyramid3" loCatId="pyramid" qsTypeId="urn:microsoft.com/office/officeart/2005/8/quickstyle/simple4" qsCatId="simple" csTypeId="urn:microsoft.com/office/officeart/2005/8/colors/accent1_2" csCatId="accent1" phldr="1"/>
      <dgm:spPr/>
    </dgm:pt>
    <dgm:pt modelId="{691D8D9D-7726-4746-9F10-95F6C4064AD2}">
      <dgm:prSet phldrT="[Text]"/>
      <dgm:spPr/>
      <dgm:t>
        <a:bodyPr/>
        <a:lstStyle/>
        <a:p>
          <a:r>
            <a:rPr lang="en-US" b="1" dirty="0" smtClean="0"/>
            <a:t>63% </a:t>
          </a:r>
        </a:p>
        <a:p>
          <a:r>
            <a:rPr lang="en-US" dirty="0" smtClean="0"/>
            <a:t>2020 </a:t>
          </a:r>
          <a:r>
            <a:rPr lang="en-US" dirty="0" smtClean="0"/>
            <a:t>NYS Presidential </a:t>
          </a:r>
          <a:r>
            <a:rPr lang="en-US" dirty="0" smtClean="0"/>
            <a:t>General</a:t>
          </a:r>
          <a:endParaRPr lang="en-US" b="1" dirty="0"/>
        </a:p>
      </dgm:t>
    </dgm:pt>
    <dgm:pt modelId="{90EC5108-8866-0D40-898E-53C94F7E3B74}" type="parTrans" cxnId="{6D44B7EB-9BB5-E344-860D-7A680CE30AAC}">
      <dgm:prSet/>
      <dgm:spPr/>
      <dgm:t>
        <a:bodyPr/>
        <a:lstStyle/>
        <a:p>
          <a:endParaRPr lang="en-US"/>
        </a:p>
      </dgm:t>
    </dgm:pt>
    <dgm:pt modelId="{188DFAAD-40FF-7343-8434-0BA4EBF52C8E}" type="sibTrans" cxnId="{6D44B7EB-9BB5-E344-860D-7A680CE30AAC}">
      <dgm:prSet/>
      <dgm:spPr/>
      <dgm:t>
        <a:bodyPr/>
        <a:lstStyle/>
        <a:p>
          <a:endParaRPr lang="en-US"/>
        </a:p>
      </dgm:t>
    </dgm:pt>
    <dgm:pt modelId="{9802E9E2-91EC-0241-B4B1-7D01D2F0ED97}">
      <dgm:prSet phldrT="[Text]"/>
      <dgm:spPr/>
      <dgm:t>
        <a:bodyPr/>
        <a:lstStyle/>
        <a:p>
          <a:r>
            <a:rPr lang="en-US" b="1" dirty="0" smtClean="0"/>
            <a:t>45% </a:t>
          </a:r>
        </a:p>
        <a:p>
          <a:r>
            <a:rPr lang="en-US" dirty="0" smtClean="0"/>
            <a:t>2018 </a:t>
          </a:r>
          <a:r>
            <a:rPr lang="en-US" dirty="0" smtClean="0"/>
            <a:t>NYS Mid-term </a:t>
          </a:r>
          <a:r>
            <a:rPr lang="en-US" dirty="0" smtClean="0"/>
            <a:t>General</a:t>
          </a:r>
          <a:endParaRPr lang="en-US" b="1" dirty="0"/>
        </a:p>
      </dgm:t>
    </dgm:pt>
    <dgm:pt modelId="{AAB59AD6-2400-5740-B9FC-12BDE8E5177B}" type="parTrans" cxnId="{F051BD8F-84AC-3047-B61D-EDADE34112DF}">
      <dgm:prSet/>
      <dgm:spPr/>
      <dgm:t>
        <a:bodyPr/>
        <a:lstStyle/>
        <a:p>
          <a:endParaRPr lang="en-US"/>
        </a:p>
      </dgm:t>
    </dgm:pt>
    <dgm:pt modelId="{5573AC98-3A50-3045-90F7-5E7394A0DEFC}" type="sibTrans" cxnId="{F051BD8F-84AC-3047-B61D-EDADE34112DF}">
      <dgm:prSet/>
      <dgm:spPr/>
      <dgm:t>
        <a:bodyPr/>
        <a:lstStyle/>
        <a:p>
          <a:endParaRPr lang="en-US"/>
        </a:p>
      </dgm:t>
    </dgm:pt>
    <dgm:pt modelId="{673094D5-0805-7640-8927-FDDE9E4213AB}">
      <dgm:prSet phldrT="[Text]" custT="1"/>
      <dgm:spPr/>
      <dgm:t>
        <a:bodyPr/>
        <a:lstStyle/>
        <a:p>
          <a:r>
            <a:rPr lang="en-US" sz="3200" b="1" dirty="0" smtClean="0"/>
            <a:t>13% </a:t>
          </a:r>
        </a:p>
        <a:p>
          <a:r>
            <a:rPr lang="en-US" sz="2400" dirty="0" smtClean="0"/>
            <a:t>2017 NYC Primary</a:t>
          </a:r>
          <a:endParaRPr lang="en-US" sz="2400" b="1" dirty="0"/>
        </a:p>
      </dgm:t>
    </dgm:pt>
    <dgm:pt modelId="{5E0DE782-2107-0046-9D55-837F48026579}" type="parTrans" cxnId="{9CCBB5ED-F049-794C-8B00-DCC4EC1F0E01}">
      <dgm:prSet/>
      <dgm:spPr/>
      <dgm:t>
        <a:bodyPr/>
        <a:lstStyle/>
        <a:p>
          <a:endParaRPr lang="en-US"/>
        </a:p>
      </dgm:t>
    </dgm:pt>
    <dgm:pt modelId="{9ACE6F80-A8D7-6E44-B729-0BA3E03A6A04}" type="sibTrans" cxnId="{9CCBB5ED-F049-794C-8B00-DCC4EC1F0E01}">
      <dgm:prSet/>
      <dgm:spPr/>
      <dgm:t>
        <a:bodyPr/>
        <a:lstStyle/>
        <a:p>
          <a:endParaRPr lang="en-US"/>
        </a:p>
      </dgm:t>
    </dgm:pt>
    <dgm:pt modelId="{DBDEE2E1-580B-F046-88BF-8ABC01BE0CCA}">
      <dgm:prSet/>
      <dgm:spPr/>
      <dgm:t>
        <a:bodyPr/>
        <a:lstStyle/>
        <a:p>
          <a:r>
            <a:rPr lang="en-US" b="1" dirty="0" smtClean="0"/>
            <a:t>22% </a:t>
          </a:r>
        </a:p>
        <a:p>
          <a:r>
            <a:rPr lang="en-US" dirty="0" smtClean="0"/>
            <a:t>2017 </a:t>
          </a:r>
          <a:r>
            <a:rPr lang="en-US" dirty="0" smtClean="0"/>
            <a:t>NYC </a:t>
          </a:r>
          <a:r>
            <a:rPr lang="en-US" dirty="0" smtClean="0"/>
            <a:t>General</a:t>
          </a:r>
          <a:endParaRPr lang="en-US" b="1" dirty="0"/>
        </a:p>
      </dgm:t>
    </dgm:pt>
    <dgm:pt modelId="{3C8F2014-81C7-8B4E-8902-7102A89C8594}" type="parTrans" cxnId="{7F492398-AC75-364F-AB83-86B77B1FCC92}">
      <dgm:prSet/>
      <dgm:spPr/>
      <dgm:t>
        <a:bodyPr/>
        <a:lstStyle/>
        <a:p>
          <a:endParaRPr lang="en-US"/>
        </a:p>
      </dgm:t>
    </dgm:pt>
    <dgm:pt modelId="{2A399AE2-9F44-2148-A4FF-6E191BF70D9F}" type="sibTrans" cxnId="{7F492398-AC75-364F-AB83-86B77B1FCC92}">
      <dgm:prSet/>
      <dgm:spPr/>
      <dgm:t>
        <a:bodyPr/>
        <a:lstStyle/>
        <a:p>
          <a:endParaRPr lang="en-US"/>
        </a:p>
      </dgm:t>
    </dgm:pt>
    <dgm:pt modelId="{438047D2-C304-FA40-9CE3-12F371DA73EB}" type="pres">
      <dgm:prSet presAssocID="{72691465-74F1-9246-9A9E-6A6616629426}" presName="Name0" presStyleCnt="0">
        <dgm:presLayoutVars>
          <dgm:dir/>
          <dgm:animLvl val="lvl"/>
          <dgm:resizeHandles val="exact"/>
        </dgm:presLayoutVars>
      </dgm:prSet>
      <dgm:spPr/>
    </dgm:pt>
    <dgm:pt modelId="{42E01B05-0613-F344-B726-1F47A783C461}" type="pres">
      <dgm:prSet presAssocID="{691D8D9D-7726-4746-9F10-95F6C4064AD2}" presName="Name8" presStyleCnt="0"/>
      <dgm:spPr/>
    </dgm:pt>
    <dgm:pt modelId="{5D92640F-C8D0-BC47-9746-4B96C269B41F}" type="pres">
      <dgm:prSet presAssocID="{691D8D9D-7726-4746-9F10-95F6C4064AD2}" presName="level" presStyleLbl="node1" presStyleIdx="0" presStyleCnt="4" custLinFactNeighborX="-909">
        <dgm:presLayoutVars>
          <dgm:chMax val="1"/>
          <dgm:bulletEnabled val="1"/>
        </dgm:presLayoutVars>
      </dgm:prSet>
      <dgm:spPr/>
      <dgm:t>
        <a:bodyPr/>
        <a:lstStyle/>
        <a:p>
          <a:endParaRPr lang="en-US"/>
        </a:p>
      </dgm:t>
    </dgm:pt>
    <dgm:pt modelId="{AFE2A6E0-4803-654A-B746-A5C806E9FAC1}" type="pres">
      <dgm:prSet presAssocID="{691D8D9D-7726-4746-9F10-95F6C4064AD2}" presName="levelTx" presStyleLbl="revTx" presStyleIdx="0" presStyleCnt="0">
        <dgm:presLayoutVars>
          <dgm:chMax val="1"/>
          <dgm:bulletEnabled val="1"/>
        </dgm:presLayoutVars>
      </dgm:prSet>
      <dgm:spPr/>
      <dgm:t>
        <a:bodyPr/>
        <a:lstStyle/>
        <a:p>
          <a:endParaRPr lang="en-US"/>
        </a:p>
      </dgm:t>
    </dgm:pt>
    <dgm:pt modelId="{DBB9C4AD-0DD0-0149-854B-1C63E1819031}" type="pres">
      <dgm:prSet presAssocID="{9802E9E2-91EC-0241-B4B1-7D01D2F0ED97}" presName="Name8" presStyleCnt="0"/>
      <dgm:spPr/>
    </dgm:pt>
    <dgm:pt modelId="{708CB1EE-9869-864A-A86E-1056AD4AD654}" type="pres">
      <dgm:prSet presAssocID="{9802E9E2-91EC-0241-B4B1-7D01D2F0ED97}" presName="level" presStyleLbl="node1" presStyleIdx="1" presStyleCnt="4">
        <dgm:presLayoutVars>
          <dgm:chMax val="1"/>
          <dgm:bulletEnabled val="1"/>
        </dgm:presLayoutVars>
      </dgm:prSet>
      <dgm:spPr/>
      <dgm:t>
        <a:bodyPr/>
        <a:lstStyle/>
        <a:p>
          <a:endParaRPr lang="en-US"/>
        </a:p>
      </dgm:t>
    </dgm:pt>
    <dgm:pt modelId="{9A184192-BC93-E248-BAE7-408FDD3FDEF6}" type="pres">
      <dgm:prSet presAssocID="{9802E9E2-91EC-0241-B4B1-7D01D2F0ED97}" presName="levelTx" presStyleLbl="revTx" presStyleIdx="0" presStyleCnt="0">
        <dgm:presLayoutVars>
          <dgm:chMax val="1"/>
          <dgm:bulletEnabled val="1"/>
        </dgm:presLayoutVars>
      </dgm:prSet>
      <dgm:spPr/>
      <dgm:t>
        <a:bodyPr/>
        <a:lstStyle/>
        <a:p>
          <a:endParaRPr lang="en-US"/>
        </a:p>
      </dgm:t>
    </dgm:pt>
    <dgm:pt modelId="{5158A5D2-6802-C34A-90F6-0EAF29CA643D}" type="pres">
      <dgm:prSet presAssocID="{DBDEE2E1-580B-F046-88BF-8ABC01BE0CCA}" presName="Name8" presStyleCnt="0"/>
      <dgm:spPr/>
    </dgm:pt>
    <dgm:pt modelId="{05914C5F-CFD3-934E-A4BE-72D80695E7B6}" type="pres">
      <dgm:prSet presAssocID="{DBDEE2E1-580B-F046-88BF-8ABC01BE0CCA}" presName="level" presStyleLbl="node1" presStyleIdx="2" presStyleCnt="4">
        <dgm:presLayoutVars>
          <dgm:chMax val="1"/>
          <dgm:bulletEnabled val="1"/>
        </dgm:presLayoutVars>
      </dgm:prSet>
      <dgm:spPr/>
      <dgm:t>
        <a:bodyPr/>
        <a:lstStyle/>
        <a:p>
          <a:endParaRPr lang="en-US"/>
        </a:p>
      </dgm:t>
    </dgm:pt>
    <dgm:pt modelId="{D306B877-6DC3-1B4E-ACDD-74DFB7C862EC}" type="pres">
      <dgm:prSet presAssocID="{DBDEE2E1-580B-F046-88BF-8ABC01BE0CCA}" presName="levelTx" presStyleLbl="revTx" presStyleIdx="0" presStyleCnt="0">
        <dgm:presLayoutVars>
          <dgm:chMax val="1"/>
          <dgm:bulletEnabled val="1"/>
        </dgm:presLayoutVars>
      </dgm:prSet>
      <dgm:spPr/>
      <dgm:t>
        <a:bodyPr/>
        <a:lstStyle/>
        <a:p>
          <a:endParaRPr lang="en-US"/>
        </a:p>
      </dgm:t>
    </dgm:pt>
    <dgm:pt modelId="{F1F391F5-21F9-7948-992B-399F8F9AAFE0}" type="pres">
      <dgm:prSet presAssocID="{673094D5-0805-7640-8927-FDDE9E4213AB}" presName="Name8" presStyleCnt="0"/>
      <dgm:spPr/>
    </dgm:pt>
    <dgm:pt modelId="{01E937B5-B503-3D41-B652-75640438BD8A}" type="pres">
      <dgm:prSet presAssocID="{673094D5-0805-7640-8927-FDDE9E4213AB}" presName="level" presStyleLbl="node1" presStyleIdx="3" presStyleCnt="4">
        <dgm:presLayoutVars>
          <dgm:chMax val="1"/>
          <dgm:bulletEnabled val="1"/>
        </dgm:presLayoutVars>
      </dgm:prSet>
      <dgm:spPr/>
      <dgm:t>
        <a:bodyPr/>
        <a:lstStyle/>
        <a:p>
          <a:endParaRPr lang="en-US"/>
        </a:p>
      </dgm:t>
    </dgm:pt>
    <dgm:pt modelId="{67EE5E09-F07A-854D-A401-0DE26EEA1DF1}" type="pres">
      <dgm:prSet presAssocID="{673094D5-0805-7640-8927-FDDE9E4213AB}" presName="levelTx" presStyleLbl="revTx" presStyleIdx="0" presStyleCnt="0">
        <dgm:presLayoutVars>
          <dgm:chMax val="1"/>
          <dgm:bulletEnabled val="1"/>
        </dgm:presLayoutVars>
      </dgm:prSet>
      <dgm:spPr/>
      <dgm:t>
        <a:bodyPr/>
        <a:lstStyle/>
        <a:p>
          <a:endParaRPr lang="en-US"/>
        </a:p>
      </dgm:t>
    </dgm:pt>
  </dgm:ptLst>
  <dgm:cxnLst>
    <dgm:cxn modelId="{DA0CD062-EC05-0447-B44F-0005656EF26A}" type="presOf" srcId="{673094D5-0805-7640-8927-FDDE9E4213AB}" destId="{01E937B5-B503-3D41-B652-75640438BD8A}" srcOrd="0" destOrd="0" presId="urn:microsoft.com/office/officeart/2005/8/layout/pyramid3"/>
    <dgm:cxn modelId="{0E6875F9-AAE3-EB46-9A78-588439761959}" type="presOf" srcId="{DBDEE2E1-580B-F046-88BF-8ABC01BE0CCA}" destId="{05914C5F-CFD3-934E-A4BE-72D80695E7B6}" srcOrd="0" destOrd="0" presId="urn:microsoft.com/office/officeart/2005/8/layout/pyramid3"/>
    <dgm:cxn modelId="{1F3FFD4A-4F72-914B-A30A-F966073E6607}" type="presOf" srcId="{691D8D9D-7726-4746-9F10-95F6C4064AD2}" destId="{AFE2A6E0-4803-654A-B746-A5C806E9FAC1}" srcOrd="1" destOrd="0" presId="urn:microsoft.com/office/officeart/2005/8/layout/pyramid3"/>
    <dgm:cxn modelId="{FE198390-3C83-0649-A1E4-E27D3E6CF2CF}" type="presOf" srcId="{673094D5-0805-7640-8927-FDDE9E4213AB}" destId="{67EE5E09-F07A-854D-A401-0DE26EEA1DF1}" srcOrd="1" destOrd="0" presId="urn:microsoft.com/office/officeart/2005/8/layout/pyramid3"/>
    <dgm:cxn modelId="{F051BD8F-84AC-3047-B61D-EDADE34112DF}" srcId="{72691465-74F1-9246-9A9E-6A6616629426}" destId="{9802E9E2-91EC-0241-B4B1-7D01D2F0ED97}" srcOrd="1" destOrd="0" parTransId="{AAB59AD6-2400-5740-B9FC-12BDE8E5177B}" sibTransId="{5573AC98-3A50-3045-90F7-5E7394A0DEFC}"/>
    <dgm:cxn modelId="{CF76A249-1E35-C949-B359-8203B407A0B8}" type="presOf" srcId="{9802E9E2-91EC-0241-B4B1-7D01D2F0ED97}" destId="{9A184192-BC93-E248-BAE7-408FDD3FDEF6}" srcOrd="1" destOrd="0" presId="urn:microsoft.com/office/officeart/2005/8/layout/pyramid3"/>
    <dgm:cxn modelId="{9CCBB5ED-F049-794C-8B00-DCC4EC1F0E01}" srcId="{72691465-74F1-9246-9A9E-6A6616629426}" destId="{673094D5-0805-7640-8927-FDDE9E4213AB}" srcOrd="3" destOrd="0" parTransId="{5E0DE782-2107-0046-9D55-837F48026579}" sibTransId="{9ACE6F80-A8D7-6E44-B729-0BA3E03A6A04}"/>
    <dgm:cxn modelId="{471B3F7C-D2CF-AC40-8C62-427EB40706CB}" type="presOf" srcId="{9802E9E2-91EC-0241-B4B1-7D01D2F0ED97}" destId="{708CB1EE-9869-864A-A86E-1056AD4AD654}" srcOrd="0" destOrd="0" presId="urn:microsoft.com/office/officeart/2005/8/layout/pyramid3"/>
    <dgm:cxn modelId="{6D44B7EB-9BB5-E344-860D-7A680CE30AAC}" srcId="{72691465-74F1-9246-9A9E-6A6616629426}" destId="{691D8D9D-7726-4746-9F10-95F6C4064AD2}" srcOrd="0" destOrd="0" parTransId="{90EC5108-8866-0D40-898E-53C94F7E3B74}" sibTransId="{188DFAAD-40FF-7343-8434-0BA4EBF52C8E}"/>
    <dgm:cxn modelId="{CA17DFF0-96A9-F14B-983E-9EE959176A40}" type="presOf" srcId="{691D8D9D-7726-4746-9F10-95F6C4064AD2}" destId="{5D92640F-C8D0-BC47-9746-4B96C269B41F}" srcOrd="0" destOrd="0" presId="urn:microsoft.com/office/officeart/2005/8/layout/pyramid3"/>
    <dgm:cxn modelId="{E66B20E1-67F9-2542-9EA2-E1D9C826F98A}" type="presOf" srcId="{72691465-74F1-9246-9A9E-6A6616629426}" destId="{438047D2-C304-FA40-9CE3-12F371DA73EB}" srcOrd="0" destOrd="0" presId="urn:microsoft.com/office/officeart/2005/8/layout/pyramid3"/>
    <dgm:cxn modelId="{7F492398-AC75-364F-AB83-86B77B1FCC92}" srcId="{72691465-74F1-9246-9A9E-6A6616629426}" destId="{DBDEE2E1-580B-F046-88BF-8ABC01BE0CCA}" srcOrd="2" destOrd="0" parTransId="{3C8F2014-81C7-8B4E-8902-7102A89C8594}" sibTransId="{2A399AE2-9F44-2148-A4FF-6E191BF70D9F}"/>
    <dgm:cxn modelId="{BEAA9628-F23E-DE49-AC7B-51C92D54DBE0}" type="presOf" srcId="{DBDEE2E1-580B-F046-88BF-8ABC01BE0CCA}" destId="{D306B877-6DC3-1B4E-ACDD-74DFB7C862EC}" srcOrd="1" destOrd="0" presId="urn:microsoft.com/office/officeart/2005/8/layout/pyramid3"/>
    <dgm:cxn modelId="{012B4B7C-C0F6-6041-9214-72CA5B8CDC20}" type="presParOf" srcId="{438047D2-C304-FA40-9CE3-12F371DA73EB}" destId="{42E01B05-0613-F344-B726-1F47A783C461}" srcOrd="0" destOrd="0" presId="urn:microsoft.com/office/officeart/2005/8/layout/pyramid3"/>
    <dgm:cxn modelId="{2535E5A6-0656-D147-8E61-223BE66B520A}" type="presParOf" srcId="{42E01B05-0613-F344-B726-1F47A783C461}" destId="{5D92640F-C8D0-BC47-9746-4B96C269B41F}" srcOrd="0" destOrd="0" presId="urn:microsoft.com/office/officeart/2005/8/layout/pyramid3"/>
    <dgm:cxn modelId="{D3EE85C8-551F-5940-854C-86095413048E}" type="presParOf" srcId="{42E01B05-0613-F344-B726-1F47A783C461}" destId="{AFE2A6E0-4803-654A-B746-A5C806E9FAC1}" srcOrd="1" destOrd="0" presId="urn:microsoft.com/office/officeart/2005/8/layout/pyramid3"/>
    <dgm:cxn modelId="{6B6EE612-8F82-C748-AFD5-3DFD67D09D42}" type="presParOf" srcId="{438047D2-C304-FA40-9CE3-12F371DA73EB}" destId="{DBB9C4AD-0DD0-0149-854B-1C63E1819031}" srcOrd="1" destOrd="0" presId="urn:microsoft.com/office/officeart/2005/8/layout/pyramid3"/>
    <dgm:cxn modelId="{5A389A1B-1563-5C45-9108-8B7AA3D039B1}" type="presParOf" srcId="{DBB9C4AD-0DD0-0149-854B-1C63E1819031}" destId="{708CB1EE-9869-864A-A86E-1056AD4AD654}" srcOrd="0" destOrd="0" presId="urn:microsoft.com/office/officeart/2005/8/layout/pyramid3"/>
    <dgm:cxn modelId="{319FC369-DFFD-A943-B520-D102DEFDA239}" type="presParOf" srcId="{DBB9C4AD-0DD0-0149-854B-1C63E1819031}" destId="{9A184192-BC93-E248-BAE7-408FDD3FDEF6}" srcOrd="1" destOrd="0" presId="urn:microsoft.com/office/officeart/2005/8/layout/pyramid3"/>
    <dgm:cxn modelId="{CE148A7C-C7D9-F145-A9D0-F263E0031727}" type="presParOf" srcId="{438047D2-C304-FA40-9CE3-12F371DA73EB}" destId="{5158A5D2-6802-C34A-90F6-0EAF29CA643D}" srcOrd="2" destOrd="0" presId="urn:microsoft.com/office/officeart/2005/8/layout/pyramid3"/>
    <dgm:cxn modelId="{B5EE7C54-3D7E-324A-853D-7E863B47095A}" type="presParOf" srcId="{5158A5D2-6802-C34A-90F6-0EAF29CA643D}" destId="{05914C5F-CFD3-934E-A4BE-72D80695E7B6}" srcOrd="0" destOrd="0" presId="urn:microsoft.com/office/officeart/2005/8/layout/pyramid3"/>
    <dgm:cxn modelId="{A3D47517-0E53-CF4E-95D6-3BF931C71FB4}" type="presParOf" srcId="{5158A5D2-6802-C34A-90F6-0EAF29CA643D}" destId="{D306B877-6DC3-1B4E-ACDD-74DFB7C862EC}" srcOrd="1" destOrd="0" presId="urn:microsoft.com/office/officeart/2005/8/layout/pyramid3"/>
    <dgm:cxn modelId="{3B0FEA6D-8242-C542-A3C6-704CA4C4C5BB}" type="presParOf" srcId="{438047D2-C304-FA40-9CE3-12F371DA73EB}" destId="{F1F391F5-21F9-7948-992B-399F8F9AAFE0}" srcOrd="3" destOrd="0" presId="urn:microsoft.com/office/officeart/2005/8/layout/pyramid3"/>
    <dgm:cxn modelId="{9EF0884B-465A-C549-A4F4-E6FD2077066E}" type="presParOf" srcId="{F1F391F5-21F9-7948-992B-399F8F9AAFE0}" destId="{01E937B5-B503-3D41-B652-75640438BD8A}" srcOrd="0" destOrd="0" presId="urn:microsoft.com/office/officeart/2005/8/layout/pyramid3"/>
    <dgm:cxn modelId="{F03019DF-5E08-4D4B-BDBF-4C7CB7A05EDA}" type="presParOf" srcId="{F1F391F5-21F9-7948-992B-399F8F9AAFE0}" destId="{67EE5E09-F07A-854D-A401-0DE26EEA1DF1}" srcOrd="1" destOrd="0" presId="urn:microsoft.com/office/officeart/2005/8/layout/pyramid3"/>
  </dgm:cxnLst>
  <dgm:bg/>
  <dgm:whole/>
</dgm:dataModel>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F39BB1F2-D7DA-4745-89A6-74D18421F39D}" type="datetimeFigureOut">
              <a:rPr lang="en-US" smtClean="0"/>
              <a:pPr/>
              <a:t>3/22/21</a:t>
            </a:fld>
            <a:endParaRPr lang="en-US"/>
          </a:p>
        </p:txBody>
      </p:sp>
      <p:sp>
        <p:nvSpPr>
          <p:cNvPr id="4" name="Slide Image Placeholder 3"/>
          <p:cNvSpPr>
            <a:spLocks noGrp="1" noRot="1" noChangeAspect="1"/>
          </p:cNvSpPr>
          <p:nvPr>
            <p:ph type="sldImg" idx="2"/>
          </p:nvPr>
        </p:nvSpPr>
        <p:spPr>
          <a:xfrm>
            <a:off x="3143250" y="582613"/>
            <a:ext cx="3771900" cy="2914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06475" y="3692525"/>
            <a:ext cx="8045450" cy="34972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7381875"/>
            <a:ext cx="4359275" cy="3889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97538" y="7381875"/>
            <a:ext cx="4359275" cy="388938"/>
          </a:xfrm>
          <a:prstGeom prst="rect">
            <a:avLst/>
          </a:prstGeom>
        </p:spPr>
        <p:txBody>
          <a:bodyPr vert="horz" lIns="91440" tIns="45720" rIns="91440" bIns="45720" rtlCol="0" anchor="b"/>
          <a:lstStyle>
            <a:lvl1pPr algn="r">
              <a:defRPr sz="1200"/>
            </a:lvl1pPr>
          </a:lstStyle>
          <a:p>
            <a:fld id="{DE38F916-9765-8C4B-A785-5D994139C29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more</a:t>
            </a:r>
            <a:r>
              <a:rPr lang="en-US" baseline="0" dirty="0" smtClean="0"/>
              <a:t> information read the Nonpartisan Power section of the toolkit and check out the website of Bolder Advocacy. </a:t>
            </a:r>
            <a:endParaRPr lang="en-US" dirty="0"/>
          </a:p>
        </p:txBody>
      </p:sp>
      <p:sp>
        <p:nvSpPr>
          <p:cNvPr id="4" name="Slide Number Placeholder 3"/>
          <p:cNvSpPr>
            <a:spLocks noGrp="1"/>
          </p:cNvSpPr>
          <p:nvPr>
            <p:ph type="sldNum" sz="quarter" idx="10"/>
          </p:nvPr>
        </p:nvSpPr>
        <p:spPr/>
        <p:txBody>
          <a:bodyPr/>
          <a:lstStyle/>
          <a:p>
            <a:fld id="{0F689985-A742-8945-9B2D-1A96FCAE91C2}" type="slidenum">
              <a:rPr lang="en-US" smtClean="0"/>
              <a:pPr/>
              <a:t>13</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78493044"/>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Nonprofits</a:t>
            </a:r>
            <a:r>
              <a:rPr lang="en-US" baseline="0" dirty="0" smtClean="0"/>
              <a:t> can do many activities related to elections AS LONG as they are done in a 100% nonpartisan way. </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689985-A742-8945-9B2D-1A96FCAE91C2}" type="slidenum">
              <a:rPr lang="en-US" smtClean="0"/>
              <a:pPr/>
              <a:t>15</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68550361"/>
      </p:ext>
    </p:extLst>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Instructions:</a:t>
            </a:r>
          </a:p>
          <a:p>
            <a:r>
              <a:rPr lang="en-US" dirty="0" smtClean="0"/>
              <a:t>Ask</a:t>
            </a:r>
            <a:r>
              <a:rPr lang="en-US" baseline="0" dirty="0" smtClean="0"/>
              <a:t> the group to consider each statement. After the answers (which are below) are shared, ask the group how they could answer the questions. </a:t>
            </a:r>
          </a:p>
          <a:p>
            <a:endParaRPr lang="en-US" baseline="0" dirty="0" smtClean="0"/>
          </a:p>
          <a:p>
            <a:pPr marL="228600" indent="-228600">
              <a:buAutoNum type="arabicPeriod"/>
            </a:pPr>
            <a:r>
              <a:rPr lang="en-US" baseline="0" dirty="0" smtClean="0"/>
              <a:t>It is NOT OK to label the state legislature. It is OK to say register to vote to have a say in funding for health programs. </a:t>
            </a:r>
          </a:p>
          <a:p>
            <a:pPr marL="228600" indent="-228600">
              <a:buAutoNum type="arabicPeriod"/>
            </a:pPr>
            <a:r>
              <a:rPr lang="en-US" baseline="0" dirty="0" smtClean="0"/>
              <a:t>It is OK to say this. Make sure to get their contact info! Via the registration form or pledge card. </a:t>
            </a:r>
          </a:p>
          <a:p>
            <a:pPr marL="228600" indent="-228600">
              <a:buAutoNum type="arabicPeriod"/>
            </a:pPr>
            <a:r>
              <a:rPr lang="en-US" baseline="0" dirty="0" smtClean="0"/>
              <a:t>It is NOT OK to only focus on one political party. It is OK to say to learn where the candidates running for office stand on the issues. </a:t>
            </a:r>
          </a:p>
          <a:p>
            <a:pPr marL="228600" indent="-228600">
              <a:buAutoNum type="arabicPeriod"/>
            </a:pPr>
            <a:r>
              <a:rPr lang="en-US" baseline="0" dirty="0" smtClean="0"/>
              <a:t>IT is NOT OK to answer this question as it does not give equal time to all political parties It is OK to say you can ask a friend or family member.</a:t>
            </a:r>
          </a:p>
          <a:p>
            <a:pPr marL="228600" indent="-228600">
              <a:buAutoNum type="arabicPeriod"/>
            </a:pPr>
            <a:r>
              <a:rPr lang="en-US" baseline="0" dirty="0" smtClean="0"/>
              <a:t>It is NOT OK to answer this question as it prioritizes candidates. You can direct them to a candidate’s website or a nonpartisan guide on candidate positions.</a:t>
            </a:r>
          </a:p>
          <a:p>
            <a:pPr marL="228600" indent="-228600">
              <a:buAutoNum type="arabicPeriod"/>
            </a:pPr>
            <a:r>
              <a:rPr lang="en-US" baseline="0" dirty="0" smtClean="0"/>
              <a:t>This is NOT OK to answer because it is too difficult to provide a value free answer. You can direct them to the website of each political party to learn about their views and positions on major issues. </a:t>
            </a:r>
          </a:p>
          <a:p>
            <a:pPr marL="228600" indent="-228600">
              <a:buAutoNum type="arabicPeriod"/>
            </a:pPr>
            <a:endParaRPr lang="en-US" dirty="0" smtClean="0"/>
          </a:p>
          <a:p>
            <a:endParaRPr lang="en-US" dirty="0"/>
          </a:p>
        </p:txBody>
      </p:sp>
      <p:sp>
        <p:nvSpPr>
          <p:cNvPr id="4" name="Slide Number Placeholder 3"/>
          <p:cNvSpPr>
            <a:spLocks noGrp="1"/>
          </p:cNvSpPr>
          <p:nvPr>
            <p:ph type="sldNum" sz="quarter" idx="10"/>
          </p:nvPr>
        </p:nvSpPr>
        <p:spPr/>
        <p:txBody>
          <a:bodyPr/>
          <a:lstStyle/>
          <a:p>
            <a:fld id="{0F689985-A742-8945-9B2D-1A96FCAE91C2}" type="slidenum">
              <a:rPr lang="en-US" smtClean="0"/>
              <a:pPr/>
              <a:t>16</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26960049"/>
      </p:ext>
    </p:extLst>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Hand</a:t>
            </a:r>
            <a:r>
              <a:rPr lang="en-US" baseline="0" dirty="0" smtClean="0"/>
              <a:t> out the NYS Voter Registration Form </a:t>
            </a:r>
          </a:p>
          <a:p>
            <a:r>
              <a:rPr lang="en-US" baseline="0" dirty="0" smtClean="0"/>
              <a:t>Review the form along with the </a:t>
            </a:r>
            <a:r>
              <a:rPr lang="en-US" baseline="0" dirty="0" err="1" smtClean="0"/>
              <a:t>FAQs</a:t>
            </a:r>
            <a:r>
              <a:rPr lang="en-US" baseline="0" dirty="0" smtClean="0"/>
              <a:t> on the next slides </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19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Instructions: Have pairs of people practice for two minutes.</a:t>
            </a:r>
            <a:r>
              <a:rPr lang="en-US" baseline="0" dirty="0" smtClean="0"/>
              <a:t> Have each person take a turn playing each role. Bring the group back and have them share approaches that didn’t work and approaches that did.  </a:t>
            </a:r>
          </a:p>
          <a:p>
            <a:endParaRPr lang="en-US" baseline="0" dirty="0" smtClean="0"/>
          </a:p>
          <a:p>
            <a:r>
              <a:rPr lang="en-US" baseline="0" dirty="0" smtClean="0"/>
              <a:t>Share how to respond</a:t>
            </a:r>
          </a:p>
          <a:p>
            <a:r>
              <a:rPr lang="en-US" baseline="0" dirty="0" smtClean="0"/>
              <a:t>I don’t want to register or I don’t care about voting. You can say: Can you help me understand why.  If they say government doesn’t do anything for them, you can point out things immediately around you such as the trash collection, paved streets, schools. You can ask them what they do care about and share that they can have some control over that by voting. People are going to be elected whether they vote or not. And not voting means someone else is deciding what is best for you. </a:t>
            </a:r>
          </a:p>
          <a:p>
            <a:endParaRPr lang="en-US" baseline="0" dirty="0" smtClean="0"/>
          </a:p>
          <a:p>
            <a:r>
              <a:rPr lang="en-US" baseline="0" dirty="0" smtClean="0"/>
              <a:t>I don’t have time. You can say, I can help you right now, it will only take two minutes and I can save you time by returning </a:t>
            </a:r>
            <a:r>
              <a:rPr lang="en-US" baseline="0" dirty="0" err="1" smtClean="0"/>
              <a:t>th</a:t>
            </a:r>
            <a:r>
              <a:rPr lang="en-US" baseline="0" dirty="0" smtClean="0"/>
              <a:t> </a:t>
            </a:r>
            <a:r>
              <a:rPr lang="en-US" baseline="0" dirty="0" err="1" smtClean="0"/>
              <a:t>eform</a:t>
            </a:r>
            <a:r>
              <a:rPr lang="en-US" baseline="0" dirty="0" smtClean="0"/>
              <a:t> for you. . Or here’s a form you can fill out later and mail.</a:t>
            </a:r>
          </a:p>
          <a:p>
            <a:endParaRPr lang="en-US" baseline="0" dirty="0" smtClean="0"/>
          </a:p>
          <a:p>
            <a:r>
              <a:rPr lang="en-US" baseline="0" dirty="0" smtClean="0"/>
              <a:t>I can’t vote. You can share the list of eligibility requirements and ask if any of them apply to them? </a:t>
            </a:r>
          </a:p>
          <a:p>
            <a:endParaRPr lang="en-US" baseline="0" dirty="0" smtClean="0"/>
          </a:p>
          <a:p>
            <a:r>
              <a:rPr lang="en-US" baseline="0" dirty="0" smtClean="0"/>
              <a:t>Why are you asking me that? You can say, Our ability to provide services and receive funds depends on the support of elected officials. It helps when they know our community members are registered to vote.  </a:t>
            </a:r>
          </a:p>
          <a:p>
            <a:endParaRPr lang="en-US" dirty="0"/>
          </a:p>
        </p:txBody>
      </p:sp>
      <p:sp>
        <p:nvSpPr>
          <p:cNvPr id="4" name="Slide Number Placeholder 3"/>
          <p:cNvSpPr>
            <a:spLocks noGrp="1"/>
          </p:cNvSpPr>
          <p:nvPr>
            <p:ph type="sldNum" sz="quarter" idx="10"/>
          </p:nvPr>
        </p:nvSpPr>
        <p:spPr/>
        <p:txBody>
          <a:bodyPr/>
          <a:lstStyle/>
          <a:p>
            <a:fld id="{0F689985-A742-8945-9B2D-1A96FCAE91C2}" type="slidenum">
              <a:rPr lang="en-US" smtClean="0"/>
              <a:pPr/>
              <a:t>23</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87197166"/>
      </p:ext>
    </p:extLst>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Voter research explains why Nonprofits are well suited to engage voters.</a:t>
            </a:r>
            <a:r>
              <a:rPr lang="en-US" baseline="0" dirty="0" smtClean="0"/>
              <a:t> They are trusted messengers. Here are some tips to keep </a:t>
            </a:r>
            <a:r>
              <a:rPr lang="en-US" baseline="0" dirty="0" err="1" smtClean="0"/>
              <a:t>n</a:t>
            </a:r>
            <a:r>
              <a:rPr lang="en-US" baseline="0" dirty="0" smtClean="0"/>
              <a:t> mind when encouraging people to turnout on election day. </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25</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 the next slide</a:t>
            </a:r>
            <a:r>
              <a:rPr lang="en-US" baseline="0" dirty="0" smtClean="0"/>
              <a:t> is an template for a pledge card. </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26</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sample pledge card has key election information. It can be printed front to back and the bottom half (after the </a:t>
            </a:r>
            <a:r>
              <a:rPr lang="en-US" baseline="0" dirty="0" err="1" smtClean="0"/>
              <a:t>contcat</a:t>
            </a:r>
            <a:r>
              <a:rPr lang="en-US" baseline="0" dirty="0" smtClean="0"/>
              <a:t> information) can be torn off and given to the potential voters.  </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28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a:t>
            </a:r>
            <a:r>
              <a:rPr lang="en-US" baseline="0" dirty="0" smtClean="0"/>
              <a:t> of these organizations provide training and others like Common Cause and the NYC Campaign Finance Board recruit  volunteers to encourage voting. </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29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a:t>
            </a:r>
            <a:r>
              <a:rPr lang="en-US" baseline="0" dirty="0" smtClean="0"/>
              <a:t> websites can </a:t>
            </a:r>
            <a:r>
              <a:rPr lang="en-US" dirty="0" smtClean="0"/>
              <a:t> help people learn more about elected</a:t>
            </a:r>
            <a:r>
              <a:rPr lang="en-US" baseline="0" dirty="0" smtClean="0"/>
              <a:t> officials and candidates. </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30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Handout Guide: Voter Engagement Planning Questions</a:t>
            </a:r>
            <a:r>
              <a:rPr lang="en-US" baseline="0" dirty="0" smtClean="0"/>
              <a:t>. Give participants a few minutes to answer the questions related to capacity. Ask one or two to share their answers. Repeat with the remaining topic areas. This format allows everyone to hear and build off the ideas of the group.</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training</a:t>
            </a:r>
            <a:r>
              <a:rPr lang="en-US" baseline="0" dirty="0" smtClean="0"/>
              <a:t> includes games, small group discussions and information about election in New York State and concludes with time to begin creating a voter engagement plan. </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Explain we are now going</a:t>
            </a:r>
            <a:r>
              <a:rPr lang="en-US" baseline="0" dirty="0" smtClean="0"/>
              <a:t> to test everyone’s knowledge about elections.</a:t>
            </a:r>
            <a:r>
              <a:rPr lang="en-US" dirty="0" smtClean="0"/>
              <a:t> </a:t>
            </a:r>
          </a:p>
          <a:p>
            <a:endParaRPr lang="en-US" dirty="0" smtClean="0"/>
          </a:p>
          <a:p>
            <a:pPr marL="228600" lvl="0" indent="-228600">
              <a:buAutoNum type="arabicPeriod"/>
            </a:pPr>
            <a:r>
              <a:rPr lang="en-US" dirty="0" smtClean="0"/>
              <a:t>DEFINITION - What is a primary? An election used to narrow the field of candidates, think basketball playoff game</a:t>
            </a:r>
          </a:p>
          <a:p>
            <a:pPr lvl="0"/>
            <a:r>
              <a:rPr lang="en-US" dirty="0" smtClean="0"/>
              <a:t>2. DEFINITION -  What is a closed primary? Only registered party members can participate in a political party's primary election.</a:t>
            </a:r>
          </a:p>
          <a:p>
            <a:pPr lvl="0"/>
            <a:r>
              <a:rPr lang="en-US" dirty="0" smtClean="0"/>
              <a:t>3. DEFINITION - What is pre-registration? In NYS citizens 16 and 17 can pre-register to vote and the Board of Elections will automatically register them when they turn 18. </a:t>
            </a:r>
          </a:p>
          <a:p>
            <a:r>
              <a:rPr lang="en-US" dirty="0" smtClean="0"/>
              <a:t>4. ELECTIONS -  What is ranked choice voting?  A system of voting in which a candidate only wins if they get a minimum of 50% +1 of the vote. In NYC’s next local election, ranked choice voting will be used. This will be helpful because there are expected to be many candidates for city council and mayor and voters will get to vote for up to 5 candidates by ranking their choices. </a:t>
            </a:r>
          </a:p>
          <a:p>
            <a:r>
              <a:rPr lang="en-US" dirty="0" smtClean="0"/>
              <a:t> 5. ELECTIONS - What is early voting? Voters in NYS get to vote over 10 days. THE 2020 election was the first time early voting was allowed. </a:t>
            </a:r>
          </a:p>
          <a:p>
            <a:r>
              <a:rPr lang="en-US" dirty="0" smtClean="0"/>
              <a:t> 6. ELECTIONS –What % of people voted in the last NYC local election? The last local election was in 2017 and 24% of registered voters cast ballots in the general election. But, in primary races that year the turnout was even lower. In New York City where Democratic voters far out number Republican voters, the primary essentially determines who will win in the general election.</a:t>
            </a:r>
          </a:p>
          <a:p>
            <a:r>
              <a:rPr lang="en-US" dirty="0" smtClean="0"/>
              <a:t>7. POLITICANS - Who are the two senators representing NYS? Chuck Schumer. He has been in office for 22 years. His current term ends in 2023. Kristen Gillibrand.  She has been in office for 12 years. Her term ends in 2025. They are both Democrats.</a:t>
            </a:r>
          </a:p>
          <a:p>
            <a:r>
              <a:rPr lang="en-US" dirty="0" smtClean="0"/>
              <a:t> 8. How many U.S. representatives does NYS have? </a:t>
            </a:r>
          </a:p>
          <a:p>
            <a:r>
              <a:rPr lang="en-US" dirty="0" smtClean="0"/>
              <a:t>POLITICANS</a:t>
            </a:r>
          </a:p>
          <a:p>
            <a:r>
              <a:rPr lang="en-US" dirty="0" smtClean="0"/>
              <a:t>29 reps – 2 Senators and 27 US House members: 8 Republican and 21 Democrats…NYS is at risk of losing 2 seats to other states if there is an undercount of people in the 2020 census</a:t>
            </a:r>
          </a:p>
          <a:p>
            <a:r>
              <a:rPr lang="en-US" dirty="0" smtClean="0"/>
              <a:t> </a:t>
            </a:r>
          </a:p>
          <a:p>
            <a:r>
              <a:rPr lang="en-US" dirty="0" smtClean="0"/>
              <a:t> </a:t>
            </a:r>
          </a:p>
        </p:txBody>
      </p:sp>
      <p:sp>
        <p:nvSpPr>
          <p:cNvPr id="4" name="Slide Number Placeholder 3"/>
          <p:cNvSpPr>
            <a:spLocks noGrp="1"/>
          </p:cNvSpPr>
          <p:nvPr>
            <p:ph type="sldNum" sz="quarter" idx="10"/>
          </p:nvPr>
        </p:nvSpPr>
        <p:spPr/>
        <p:txBody>
          <a:bodyPr/>
          <a:lstStyle/>
          <a:p>
            <a:fld id="{DE38F916-9765-8C4B-A785-5D994139C29E}"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lots of dates to remember.</a:t>
            </a:r>
            <a:r>
              <a:rPr lang="en-US" baseline="0" dirty="0" smtClean="0"/>
              <a:t> This pocket guide has them all in one place. Knowing these dates can help to share this information and also when creating a plan to engage voters. </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smtClean="0"/>
              <a:t>A critical</a:t>
            </a:r>
            <a:r>
              <a:rPr lang="en-US" baseline="0" dirty="0" smtClean="0"/>
              <a:t> step in encouraging people to vote are having one on one conversations. Voter research says this is the most effective way to get someone out to vote on Election day. Often people do have basic information about elections. This activity is designed to share basic facts about the importance of voting. </a:t>
            </a:r>
            <a:endParaRPr lang="en-US" dirty="0" smtClean="0"/>
          </a:p>
          <a:p>
            <a:pPr lvl="1"/>
            <a:endParaRPr lang="en-US" dirty="0" smtClean="0"/>
          </a:p>
          <a:p>
            <a:pPr lvl="1"/>
            <a:r>
              <a:rPr lang="en-US" dirty="0" smtClean="0"/>
              <a:t>Resource:</a:t>
            </a:r>
            <a:r>
              <a:rPr lang="en-US" baseline="0" dirty="0" smtClean="0"/>
              <a:t> </a:t>
            </a:r>
            <a:r>
              <a:rPr lang="en-US" sz="1200" i="1" kern="1200" dirty="0" smtClean="0">
                <a:solidFill>
                  <a:schemeClr val="tx1"/>
                </a:solidFill>
                <a:latin typeface="+mn-lt"/>
                <a:ea typeface="+mn-ea"/>
                <a:cs typeface="+mn-cs"/>
              </a:rPr>
              <a:t>Discussion Guide: Income and Taxes</a:t>
            </a:r>
            <a:r>
              <a:rPr lang="en-US" sz="1200" i="0" kern="1200" dirty="0" smtClean="0">
                <a:solidFill>
                  <a:schemeClr val="tx1"/>
                </a:solidFill>
                <a:latin typeface="+mn-lt"/>
                <a:ea typeface="+mn-ea"/>
                <a:cs typeface="+mn-cs"/>
              </a:rPr>
              <a:t>,</a:t>
            </a:r>
            <a:r>
              <a:rPr lang="en-US" sz="1200" i="0" kern="1200" baseline="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Demographics and Political Representation</a:t>
            </a:r>
            <a:r>
              <a:rPr lang="en-US" sz="1200" i="0" kern="1200" baseline="0" dirty="0" smtClean="0">
                <a:solidFill>
                  <a:schemeClr val="tx1"/>
                </a:solidFill>
                <a:latin typeface="+mn-lt"/>
                <a:ea typeface="+mn-ea"/>
                <a:cs typeface="+mn-cs"/>
              </a:rPr>
              <a:t> and </a:t>
            </a:r>
            <a:r>
              <a:rPr lang="en-US" sz="1200" i="1" kern="1200" dirty="0" smtClean="0">
                <a:solidFill>
                  <a:schemeClr val="tx1"/>
                </a:solidFill>
                <a:latin typeface="+mn-lt"/>
                <a:ea typeface="+mn-ea"/>
                <a:cs typeface="+mn-cs"/>
              </a:rPr>
              <a:t>Voter Registration and Turnout</a:t>
            </a:r>
            <a:r>
              <a:rPr lang="en-US" dirty="0" smtClean="0"/>
              <a:t> </a:t>
            </a:r>
          </a:p>
          <a:p>
            <a:pPr lvl="1"/>
            <a:endParaRPr lang="en-US" dirty="0" smtClean="0"/>
          </a:p>
          <a:p>
            <a:pPr lvl="1"/>
            <a:r>
              <a:rPr lang="en-US" dirty="0" smtClean="0"/>
              <a:t>Give</a:t>
            </a:r>
            <a:r>
              <a:rPr lang="en-US" baseline="0" dirty="0" smtClean="0"/>
              <a:t> each group one discussion guide and give them</a:t>
            </a:r>
            <a:r>
              <a:rPr lang="en-US" dirty="0" smtClean="0"/>
              <a:t> 15</a:t>
            </a:r>
            <a:r>
              <a:rPr lang="en-US" baseline="0" dirty="0" smtClean="0"/>
              <a:t> minutes to complete the task. If the group quiets down before 15 minutes bring them together for their reports. If they are still talking after 15 minutes, give them more time. </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a:t>
            </a:r>
            <a:r>
              <a:rPr lang="en-US" baseline="0" dirty="0" smtClean="0"/>
              <a:t> are many millions of people in New York who are not registered to vote. </a:t>
            </a:r>
            <a:endParaRPr lang="en-US" dirty="0"/>
          </a:p>
        </p:txBody>
      </p:sp>
      <p:sp>
        <p:nvSpPr>
          <p:cNvPr id="4" name="Slide Number Placeholder 3"/>
          <p:cNvSpPr>
            <a:spLocks noGrp="1"/>
          </p:cNvSpPr>
          <p:nvPr>
            <p:ph type="sldNum" sz="quarter" idx="10"/>
          </p:nvPr>
        </p:nvSpPr>
        <p:spPr/>
        <p:txBody>
          <a:bodyPr/>
          <a:lstStyle/>
          <a:p>
            <a:fld id="{0F689985-A742-8945-9B2D-1A96FCAE91C2}" type="slidenum">
              <a:rPr lang="en-US" smtClean="0"/>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percentage of people registered to vote in NYS is higher than the percentage of people who turnout for elections. </a:t>
            </a:r>
          </a:p>
          <a:p>
            <a:r>
              <a:rPr lang="en-US" baseline="0" dirty="0" smtClean="0"/>
              <a:t>This pyramid shows the boom and bust cycle of elections: highest for national elections and lowest for local and primary elections. </a:t>
            </a:r>
          </a:p>
          <a:p>
            <a:r>
              <a:rPr lang="en-US" baseline="0" dirty="0" smtClean="0"/>
              <a:t>The irony is that for areas that are primarily Democratic or Republican, the winner of the primary is most likely going to win the general election. Yet, primary elections have much lower turnout than general elections. </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more information about the success nonprofits have in turnout out voters,</a:t>
            </a:r>
            <a:r>
              <a:rPr lang="en-US" baseline="0" dirty="0" smtClean="0"/>
              <a:t> check out the research tab on the website of  Nonprofit VOTES.</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3/22/21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3/22/21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3/22/21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3/22/21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3/22/21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02920" y="310896"/>
            <a:ext cx="9052560" cy="124358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02920" y="1787652"/>
            <a:ext cx="9052560"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419856" y="7228332"/>
            <a:ext cx="3218688"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3/22/21</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1524000" y="685800"/>
            <a:ext cx="6858000" cy="6155532"/>
          </a:xfrm>
          <a:prstGeom prst="rect">
            <a:avLst/>
          </a:prstGeom>
        </p:spPr>
        <p:txBody>
          <a:bodyPr wrap="square">
            <a:spAutoFit/>
          </a:bodyPr>
          <a:lstStyle/>
          <a:p>
            <a:r>
              <a:rPr lang="en-US" sz="4800" b="1" dirty="0" smtClean="0"/>
              <a:t>New York Nonprofit </a:t>
            </a:r>
            <a:br>
              <a:rPr lang="en-US" sz="4800" b="1" dirty="0" smtClean="0"/>
            </a:br>
            <a:r>
              <a:rPr lang="en-US" sz="4800" b="1" dirty="0" smtClean="0"/>
              <a:t>2021 Elections Training</a:t>
            </a:r>
          </a:p>
          <a:p>
            <a:endParaRPr lang="en-US" b="1" dirty="0" smtClean="0"/>
          </a:p>
          <a:p>
            <a:r>
              <a:rPr lang="en-US" sz="2800" dirty="0" smtClean="0"/>
              <a:t>This training has four sections. Each section can be delivered as a stand alone session lasting 30-45 minutes. </a:t>
            </a:r>
          </a:p>
          <a:p>
            <a:endParaRPr lang="en-US" sz="2800" dirty="0" smtClean="0"/>
          </a:p>
          <a:p>
            <a:r>
              <a:rPr lang="en-US" sz="2800" dirty="0" smtClean="0"/>
              <a:t>The slide notes provide guidance for the workshop facilitator. </a:t>
            </a:r>
          </a:p>
          <a:p>
            <a:endParaRPr lang="en-US" sz="2800" b="1" dirty="0" smtClean="0"/>
          </a:p>
          <a:p>
            <a:endParaRPr lang="en-US" sz="2800" b="1" dirty="0" smtClean="0"/>
          </a:p>
          <a:p>
            <a:endParaRPr lang="en-US" sz="2800" b="1" dirty="0" smtClean="0"/>
          </a:p>
          <a:p>
            <a:r>
              <a:rPr lang="en-US" sz="2800" b="1" dirty="0" smtClean="0"/>
              <a:t>Created Feb. 2021</a:t>
            </a:r>
            <a:r>
              <a:rPr lang="en-US" b="1" dirty="0" smtClean="0"/>
              <a:t> </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Diagram 3"/>
          <p:cNvGraphicFramePr/>
          <p:nvPr/>
        </p:nvGraphicFramePr>
        <p:xfrm>
          <a:off x="838200" y="1143000"/>
          <a:ext cx="8686800" cy="66294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
        <p:nvSpPr>
          <p:cNvPr id="5" name="Title 4"/>
          <p:cNvSpPr>
            <a:spLocks noGrp="1"/>
          </p:cNvSpPr>
          <p:nvPr>
            <p:ph type="title"/>
          </p:nvPr>
        </p:nvSpPr>
        <p:spPr>
          <a:xfrm>
            <a:off x="502920" y="310896"/>
            <a:ext cx="9052560" cy="738664"/>
          </a:xfrm>
        </p:spPr>
        <p:txBody>
          <a:bodyPr/>
          <a:lstStyle/>
          <a:p>
            <a:r>
              <a:rPr lang="en-US" sz="4800" b="1" dirty="0" smtClean="0"/>
              <a:t>Voting Profile: Turnout</a:t>
            </a:r>
            <a:endParaRPr lang="en-US" sz="4800" b="1" dirty="0"/>
          </a:p>
        </p:txBody>
      </p:sp>
      <p:sp>
        <p:nvSpPr>
          <p:cNvPr id="7" name="TextBox 6"/>
          <p:cNvSpPr txBox="1"/>
          <p:nvPr/>
        </p:nvSpPr>
        <p:spPr>
          <a:xfrm flipH="1">
            <a:off x="152400" y="6295072"/>
            <a:ext cx="2743200" cy="1107996"/>
          </a:xfrm>
          <a:prstGeom prst="rect">
            <a:avLst/>
          </a:prstGeom>
          <a:noFill/>
        </p:spPr>
        <p:txBody>
          <a:bodyPr wrap="square" rtlCol="0">
            <a:spAutoFit/>
          </a:bodyPr>
          <a:lstStyle/>
          <a:p>
            <a:endParaRPr lang="en-US" sz="1600" dirty="0" smtClean="0"/>
          </a:p>
          <a:p>
            <a:r>
              <a:rPr lang="en-US" sz="1600" dirty="0" smtClean="0"/>
              <a:t>Sources: United States Elections Project and </a:t>
            </a:r>
            <a:r>
              <a:rPr lang="en-US" sz="1600" dirty="0" smtClean="0"/>
              <a:t>NYC &amp; NYS Board of Elections </a:t>
            </a:r>
            <a:r>
              <a:rPr lang="en-US"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0" y="1787525"/>
            <a:ext cx="10058400" cy="738188"/>
          </a:xfrm>
        </p:spPr>
        <p:txBody>
          <a:bodyPr/>
          <a:lstStyle/>
          <a:p>
            <a:pPr algn="ctr"/>
            <a:r>
              <a:rPr lang="en-US" sz="4800" b="1" dirty="0" smtClean="0"/>
              <a:t>Part Two: Nonpartisan Power </a:t>
            </a:r>
            <a:endParaRPr lang="en-US" sz="4800" b="1"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pPr algn="ctr"/>
            <a:r>
              <a:rPr lang="en-US" sz="4800" b="1" dirty="0" smtClean="0"/>
              <a:t>Nonprofit Voter Engagement</a:t>
            </a:r>
            <a:endParaRPr lang="en-US" sz="4800" b="1" dirty="0"/>
          </a:p>
        </p:txBody>
      </p:sp>
      <p:sp>
        <p:nvSpPr>
          <p:cNvPr id="3" name="Text Placeholder 2"/>
          <p:cNvSpPr>
            <a:spLocks noGrp="1"/>
          </p:cNvSpPr>
          <p:nvPr>
            <p:ph type="body" idx="1"/>
          </p:nvPr>
        </p:nvSpPr>
        <p:spPr>
          <a:xfrm>
            <a:off x="502920" y="1787652"/>
            <a:ext cx="9052560" cy="4647427"/>
          </a:xfrm>
        </p:spPr>
        <p:txBody>
          <a:bodyPr/>
          <a:lstStyle/>
          <a:p>
            <a:r>
              <a:rPr lang="en-US" sz="3200" b="1" dirty="0" smtClean="0"/>
              <a:t>Nonprofit Model</a:t>
            </a:r>
          </a:p>
          <a:p>
            <a:pPr>
              <a:buFont typeface="Arial"/>
              <a:buChar char="•"/>
            </a:pPr>
            <a:r>
              <a:rPr lang="en-US" sz="2800" b="1" dirty="0" smtClean="0"/>
              <a:t> Integrated</a:t>
            </a:r>
            <a:r>
              <a:rPr lang="en-US" sz="2800" dirty="0" smtClean="0"/>
              <a:t> into day to day activities</a:t>
            </a:r>
          </a:p>
          <a:p>
            <a:pPr>
              <a:buFont typeface="Arial"/>
              <a:buChar char="•"/>
            </a:pPr>
            <a:r>
              <a:rPr lang="en-US" sz="2800" dirty="0" smtClean="0"/>
              <a:t> Leverages </a:t>
            </a:r>
            <a:r>
              <a:rPr lang="en-US" sz="2800" b="1" dirty="0" smtClean="0"/>
              <a:t>trust</a:t>
            </a:r>
            <a:r>
              <a:rPr lang="en-US" sz="2800" dirty="0" smtClean="0"/>
              <a:t>, social missions, personal relationships and </a:t>
            </a:r>
            <a:r>
              <a:rPr lang="en-US" sz="2800" b="1" dirty="0" smtClean="0"/>
              <a:t>community base</a:t>
            </a:r>
          </a:p>
          <a:p>
            <a:pPr>
              <a:buFont typeface="Arial"/>
              <a:buChar char="•"/>
            </a:pPr>
            <a:r>
              <a:rPr lang="en-US" sz="2800" b="1" dirty="0" smtClean="0"/>
              <a:t> 100% Nonpartisan</a:t>
            </a:r>
          </a:p>
          <a:p>
            <a:pPr>
              <a:buFont typeface="Arial"/>
              <a:buChar char="•"/>
            </a:pPr>
            <a:r>
              <a:rPr lang="en-US" sz="2800" dirty="0" smtClean="0"/>
              <a:t> “Captured audiences” work better than adding to intake procedures</a:t>
            </a:r>
          </a:p>
          <a:p>
            <a:pPr>
              <a:buFont typeface="Arial"/>
              <a:buChar char="•"/>
            </a:pPr>
            <a:endParaRPr lang="en-US" sz="2800" dirty="0" smtClean="0"/>
          </a:p>
          <a:p>
            <a:r>
              <a:rPr lang="en-US" sz="2800" b="1" dirty="0" smtClean="0"/>
              <a:t>Discussion Question: </a:t>
            </a:r>
            <a:r>
              <a:rPr lang="en-US" sz="2800" i="1" dirty="0" smtClean="0"/>
              <a:t>At your organization, what are the opportunities to talk about elections and register voters?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2920" y="1787652"/>
            <a:ext cx="9052560" cy="4924424"/>
          </a:xfrm>
        </p:spPr>
        <p:txBody>
          <a:bodyPr/>
          <a:lstStyle/>
          <a:p>
            <a:pPr>
              <a:buNone/>
            </a:pPr>
            <a:r>
              <a:rPr lang="en-US" sz="3200" b="1" dirty="0"/>
              <a:t>A nonprofit 501(c)(3) organization may not</a:t>
            </a:r>
            <a:r>
              <a:rPr lang="en-US" sz="3200" b="1" dirty="0" smtClean="0"/>
              <a:t>:</a:t>
            </a:r>
          </a:p>
          <a:p>
            <a:pPr>
              <a:buNone/>
            </a:pPr>
            <a:endParaRPr lang="en-US" sz="3200" dirty="0" smtClean="0"/>
          </a:p>
          <a:p>
            <a:pPr algn="ctr"/>
            <a:r>
              <a:rPr lang="en-US" sz="3200" dirty="0"/>
              <a:t> </a:t>
            </a:r>
            <a:r>
              <a:rPr lang="en-US" sz="3200" b="1" i="1" dirty="0"/>
              <a:t>support</a:t>
            </a:r>
            <a:r>
              <a:rPr lang="en-US" sz="3200" dirty="0"/>
              <a:t> or </a:t>
            </a:r>
            <a:r>
              <a:rPr lang="en-US" sz="3200" b="1" i="1" dirty="0"/>
              <a:t>oppose </a:t>
            </a:r>
            <a:r>
              <a:rPr lang="en-US" sz="3200" dirty="0"/>
              <a:t>a candidate for public office or a political party</a:t>
            </a:r>
            <a:endParaRPr lang="en-US" sz="3200" dirty="0" smtClean="0"/>
          </a:p>
          <a:p>
            <a:pPr marL="122259"/>
            <a:endParaRPr lang="en-US" sz="3200" dirty="0" smtClean="0"/>
          </a:p>
          <a:p>
            <a:pPr marL="122259"/>
            <a:r>
              <a:rPr lang="en-US" sz="3200" b="1" dirty="0" smtClean="0"/>
              <a:t>A </a:t>
            </a:r>
            <a:r>
              <a:rPr lang="en-US" sz="3200" b="1" dirty="0"/>
              <a:t>nonprofit 501(c)(3) organization may not</a:t>
            </a:r>
            <a:r>
              <a:rPr lang="en-US" sz="3200" b="1" dirty="0" smtClean="0"/>
              <a:t>:</a:t>
            </a:r>
          </a:p>
          <a:p>
            <a:pPr marL="122259"/>
            <a:r>
              <a:rPr lang="en-US" sz="3200" dirty="0" smtClean="0"/>
              <a:t>	</a:t>
            </a:r>
          </a:p>
          <a:p>
            <a:pPr algn="ctr">
              <a:buFont typeface="Arial"/>
              <a:buChar char="•"/>
            </a:pPr>
            <a:r>
              <a:rPr lang="en-US" sz="3200" dirty="0" smtClean="0"/>
              <a:t>  Make </a:t>
            </a:r>
            <a:r>
              <a:rPr lang="en-US" sz="3200" dirty="0"/>
              <a:t>an </a:t>
            </a:r>
            <a:r>
              <a:rPr lang="en-US" sz="3200" dirty="0" smtClean="0"/>
              <a:t>endorsement</a:t>
            </a:r>
          </a:p>
          <a:p>
            <a:pPr algn="ctr"/>
            <a:endParaRPr lang="en-US" sz="3200" dirty="0" smtClean="0"/>
          </a:p>
          <a:p>
            <a:pPr algn="ctr">
              <a:buFont typeface="Arial"/>
              <a:buChar char="•"/>
            </a:pPr>
            <a:r>
              <a:rPr lang="en-US" sz="3200" dirty="0" smtClean="0"/>
              <a:t>  Donate </a:t>
            </a:r>
            <a:r>
              <a:rPr lang="en-US" sz="3200" dirty="0"/>
              <a:t>money or resources</a:t>
            </a:r>
          </a:p>
        </p:txBody>
      </p:sp>
      <p:sp>
        <p:nvSpPr>
          <p:cNvPr id="3" name="Title 2"/>
          <p:cNvSpPr>
            <a:spLocks noGrp="1"/>
          </p:cNvSpPr>
          <p:nvPr>
            <p:ph type="title"/>
          </p:nvPr>
        </p:nvSpPr>
        <p:spPr/>
        <p:txBody>
          <a:bodyPr>
            <a:normAutofit/>
          </a:bodyPr>
          <a:lstStyle/>
          <a:p>
            <a:pPr algn="ctr"/>
            <a:r>
              <a:rPr lang="en-US" sz="4800" b="1" dirty="0"/>
              <a:t>Being Nonpartisan – The One Rule</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803113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1231106"/>
          </a:xfrm>
        </p:spPr>
        <p:txBody>
          <a:bodyPr/>
          <a:lstStyle/>
          <a:p>
            <a:pPr algn="ctr"/>
            <a:r>
              <a:rPr lang="en-US" sz="4800" b="1" dirty="0" smtClean="0"/>
              <a:t>8 Permissible Activities</a:t>
            </a:r>
            <a:br>
              <a:rPr lang="en-US" sz="4800" b="1" dirty="0" smtClean="0"/>
            </a:br>
            <a:r>
              <a:rPr lang="en-US" sz="3200" b="1" dirty="0" smtClean="0"/>
              <a:t>allowable on a nonpartisan basis </a:t>
            </a:r>
            <a:endParaRPr lang="en-US" sz="3200" b="1" dirty="0"/>
          </a:p>
        </p:txBody>
      </p:sp>
      <p:sp>
        <p:nvSpPr>
          <p:cNvPr id="3" name="Text Placeholder 2"/>
          <p:cNvSpPr>
            <a:spLocks noGrp="1"/>
          </p:cNvSpPr>
          <p:nvPr>
            <p:ph type="body" idx="1"/>
          </p:nvPr>
        </p:nvSpPr>
        <p:spPr>
          <a:xfrm>
            <a:off x="502920" y="1787652"/>
            <a:ext cx="9052560" cy="4216539"/>
          </a:xfrm>
        </p:spPr>
        <p:txBody>
          <a:bodyPr/>
          <a:lstStyle/>
          <a:p>
            <a:pPr marL="457200" indent="-457200">
              <a:buFont typeface="+mj-lt"/>
              <a:buAutoNum type="arabicPeriod"/>
            </a:pPr>
            <a:r>
              <a:rPr lang="en-US" sz="3200" dirty="0" smtClean="0"/>
              <a:t>Voter Registration</a:t>
            </a:r>
          </a:p>
          <a:p>
            <a:pPr marL="457200" indent="-457200">
              <a:buFont typeface="+mj-lt"/>
              <a:buAutoNum type="arabicPeriod"/>
            </a:pPr>
            <a:r>
              <a:rPr lang="en-US" sz="3200" dirty="0" smtClean="0"/>
              <a:t>Voter Education on the Process of Voting</a:t>
            </a:r>
          </a:p>
          <a:p>
            <a:pPr marL="457200" indent="-457200">
              <a:buFont typeface="+mj-lt"/>
              <a:buAutoNum type="arabicPeriod"/>
            </a:pPr>
            <a:r>
              <a:rPr lang="en-US" sz="3200" dirty="0" smtClean="0"/>
              <a:t>Voter Guides on Candidates and Ballot Measures</a:t>
            </a:r>
          </a:p>
          <a:p>
            <a:pPr marL="457200" indent="-457200">
              <a:buFont typeface="+mj-lt"/>
              <a:buAutoNum type="arabicPeriod"/>
            </a:pPr>
            <a:r>
              <a:rPr lang="en-US" sz="3200" dirty="0" smtClean="0"/>
              <a:t>Candidate Forums </a:t>
            </a:r>
          </a:p>
          <a:p>
            <a:pPr marL="457200" indent="-457200">
              <a:buFont typeface="+mj-lt"/>
              <a:buAutoNum type="arabicPeriod"/>
            </a:pPr>
            <a:r>
              <a:rPr lang="en-US" sz="3200" dirty="0" smtClean="0"/>
              <a:t>Educating the Candidates</a:t>
            </a:r>
          </a:p>
          <a:p>
            <a:pPr marL="457200" indent="-457200">
              <a:buFont typeface="+mj-lt"/>
              <a:buAutoNum type="arabicPeriod"/>
            </a:pPr>
            <a:r>
              <a:rPr lang="en-US" sz="3200" dirty="0" smtClean="0"/>
              <a:t>Encouraging Voter Participation – Get-out-the-Vote</a:t>
            </a:r>
          </a:p>
          <a:p>
            <a:pPr marL="457200" indent="-457200">
              <a:buFont typeface="+mj-lt"/>
              <a:buAutoNum type="arabicPeriod"/>
            </a:pPr>
            <a:r>
              <a:rPr lang="en-US" sz="3200" dirty="0" smtClean="0"/>
              <a:t>Voting Rights and Election Reform</a:t>
            </a:r>
          </a:p>
          <a:p>
            <a:pPr marL="457200" indent="-457200">
              <a:buFont typeface="+mj-lt"/>
              <a:buAutoNum type="arabicPeriod"/>
            </a:pPr>
            <a:r>
              <a:rPr lang="en-US" sz="3200" dirty="0" smtClean="0"/>
              <a:t>Helping on Election Day</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2920" y="1787652"/>
            <a:ext cx="9052560" cy="3447097"/>
          </a:xfrm>
        </p:spPr>
        <p:txBody>
          <a:bodyPr/>
          <a:lstStyle/>
          <a:p>
            <a:pPr>
              <a:buFont typeface="Arial"/>
              <a:buChar char="•"/>
            </a:pPr>
            <a:r>
              <a:rPr lang="en-US" sz="3200" dirty="0" smtClean="0"/>
              <a:t> Nonprofit </a:t>
            </a:r>
            <a:r>
              <a:rPr lang="en-US" sz="3200" dirty="0"/>
              <a:t>staff are free to engage in </a:t>
            </a:r>
            <a:r>
              <a:rPr lang="en-US" sz="3200" b="1" dirty="0"/>
              <a:t>partisan activities</a:t>
            </a:r>
            <a:r>
              <a:rPr lang="en-US" sz="3200" dirty="0"/>
              <a:t>, such as supporting a candidate, </a:t>
            </a:r>
            <a:r>
              <a:rPr lang="en-US" sz="3200" b="1" dirty="0"/>
              <a:t>outside of normal work hours</a:t>
            </a:r>
            <a:r>
              <a:rPr lang="en-US" sz="3200" dirty="0"/>
              <a:t>, i.e. off the clock.</a:t>
            </a:r>
          </a:p>
          <a:p>
            <a:pPr marL="122259">
              <a:buFont typeface="Arial"/>
              <a:buChar char="•"/>
            </a:pPr>
            <a:endParaRPr lang="en-US" sz="3200" dirty="0" smtClean="0"/>
          </a:p>
          <a:p>
            <a:pPr>
              <a:buFont typeface="Arial"/>
              <a:buChar char="•"/>
            </a:pPr>
            <a:r>
              <a:rPr lang="en-US" sz="3200" dirty="0" smtClean="0"/>
              <a:t> However</a:t>
            </a:r>
            <a:r>
              <a:rPr lang="en-US" sz="3200" dirty="0"/>
              <a:t>, </a:t>
            </a:r>
            <a:r>
              <a:rPr lang="en-US" sz="3200" b="1" dirty="0"/>
              <a:t>staff cannot represent the organization </a:t>
            </a:r>
            <a:r>
              <a:rPr lang="en-US" sz="3200" dirty="0"/>
              <a:t>on a </a:t>
            </a:r>
            <a:r>
              <a:rPr lang="en-US" sz="3200" b="1" dirty="0"/>
              <a:t>campaign </a:t>
            </a:r>
            <a:r>
              <a:rPr lang="en-US" sz="3200" dirty="0"/>
              <a:t>nor use the organizational resources for a </a:t>
            </a:r>
            <a:r>
              <a:rPr lang="en-US" sz="3200" b="1" dirty="0"/>
              <a:t>candidate</a:t>
            </a:r>
          </a:p>
        </p:txBody>
      </p:sp>
      <p:sp>
        <p:nvSpPr>
          <p:cNvPr id="3" name="Title 2"/>
          <p:cNvSpPr>
            <a:spLocks noGrp="1"/>
          </p:cNvSpPr>
          <p:nvPr>
            <p:ph type="title"/>
          </p:nvPr>
        </p:nvSpPr>
        <p:spPr>
          <a:xfrm>
            <a:off x="502920" y="310896"/>
            <a:ext cx="9052560" cy="738664"/>
          </a:xfrm>
        </p:spPr>
        <p:txBody>
          <a:bodyPr/>
          <a:lstStyle/>
          <a:p>
            <a:pPr algn="ctr"/>
            <a:r>
              <a:rPr lang="en-US" sz="4800" b="1" dirty="0"/>
              <a:t>What Staff Can Do</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591286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2920" y="1381761"/>
            <a:ext cx="9052560" cy="5426503"/>
          </a:xfrm>
        </p:spPr>
        <p:txBody>
          <a:bodyPr>
            <a:normAutofit fontScale="92500" lnSpcReduction="20000"/>
          </a:bodyPr>
          <a:lstStyle/>
          <a:p>
            <a:r>
              <a:rPr lang="en-US" sz="3200" b="1" dirty="0"/>
              <a:t>To say:</a:t>
            </a:r>
          </a:p>
          <a:p>
            <a:pPr marL="914400" lvl="1" indent="-457200">
              <a:buFont typeface="+mj-lt"/>
              <a:buAutoNum type="arabicPeriod"/>
            </a:pPr>
            <a:r>
              <a:rPr lang="en-US" sz="2595" dirty="0"/>
              <a:t>Register to vote to help stop the conservative state legislature from cutting funding for</a:t>
            </a:r>
            <a:r>
              <a:rPr lang="en-US" sz="2595" dirty="0" smtClean="0"/>
              <a:t> health </a:t>
            </a:r>
            <a:r>
              <a:rPr lang="en-US" sz="2595" dirty="0"/>
              <a:t>programs</a:t>
            </a:r>
            <a:r>
              <a:rPr lang="en-US" sz="2595" dirty="0" smtClean="0"/>
              <a:t>.</a:t>
            </a:r>
          </a:p>
          <a:p>
            <a:pPr marL="914400" lvl="1" indent="-457200"/>
            <a:endParaRPr lang="en-US" sz="2595" dirty="0" smtClean="0"/>
          </a:p>
          <a:p>
            <a:pPr marL="914400" lvl="1" indent="-457200">
              <a:buFont typeface="+mj-lt"/>
              <a:buAutoNum type="arabicPeriod"/>
            </a:pPr>
            <a:r>
              <a:rPr lang="en-US" sz="2595" dirty="0"/>
              <a:t>Would you like to be sent a reminder about where and when to vote</a:t>
            </a:r>
            <a:r>
              <a:rPr lang="en-US" sz="2595" dirty="0" smtClean="0"/>
              <a:t>?</a:t>
            </a:r>
          </a:p>
          <a:p>
            <a:pPr marL="914400" lvl="1" indent="-457200"/>
            <a:endParaRPr lang="en-US" sz="2595" dirty="0" smtClean="0"/>
          </a:p>
          <a:p>
            <a:pPr marL="914400" lvl="1" indent="-457200">
              <a:buFont typeface="+mj-lt"/>
              <a:buAutoNum type="arabicPeriod"/>
            </a:pPr>
            <a:r>
              <a:rPr lang="en-US" sz="2595" dirty="0"/>
              <a:t>Would you like to be sent a voter guide to learn </a:t>
            </a:r>
            <a:r>
              <a:rPr lang="en-US" sz="2595" dirty="0" smtClean="0"/>
              <a:t>where Republican </a:t>
            </a:r>
            <a:r>
              <a:rPr lang="en-US" sz="2595" dirty="0"/>
              <a:t>candidates running for office stand on the issues</a:t>
            </a:r>
            <a:r>
              <a:rPr lang="en-US" sz="2595" dirty="0" smtClean="0"/>
              <a:t>?</a:t>
            </a:r>
          </a:p>
          <a:p>
            <a:pPr lvl="1"/>
            <a:endParaRPr lang="en-US" sz="2000" dirty="0" smtClean="0"/>
          </a:p>
          <a:p>
            <a:r>
              <a:rPr lang="en-US" sz="3243" b="1" dirty="0"/>
              <a:t>To answer:</a:t>
            </a:r>
            <a:endParaRPr lang="en-US" sz="3243" b="1" dirty="0" smtClean="0"/>
          </a:p>
          <a:p>
            <a:pPr marL="914400" lvl="1" indent="-457200"/>
            <a:r>
              <a:rPr lang="en-US" sz="2595" dirty="0" smtClean="0"/>
              <a:t>4.    What </a:t>
            </a:r>
            <a:r>
              <a:rPr lang="en-US" sz="2595" dirty="0"/>
              <a:t>party</a:t>
            </a:r>
            <a:r>
              <a:rPr lang="en-US" sz="2595" dirty="0" smtClean="0"/>
              <a:t> was </a:t>
            </a:r>
            <a:r>
              <a:rPr lang="en-US" sz="2595" dirty="0"/>
              <a:t>President</a:t>
            </a:r>
            <a:r>
              <a:rPr lang="en-US" sz="2595" dirty="0" smtClean="0"/>
              <a:t> Obama? </a:t>
            </a:r>
            <a:r>
              <a:rPr lang="en-US" sz="2595" dirty="0"/>
              <a:t>I want to register for that party</a:t>
            </a:r>
            <a:r>
              <a:rPr lang="en-US" sz="2595" dirty="0" smtClean="0"/>
              <a:t>?</a:t>
            </a:r>
          </a:p>
          <a:p>
            <a:pPr marL="914400" lvl="1" indent="-457200"/>
            <a:endParaRPr lang="en-US" sz="2595" dirty="0" smtClean="0"/>
          </a:p>
          <a:p>
            <a:pPr marL="914400" lvl="1" indent="-457200"/>
            <a:r>
              <a:rPr lang="en-US" sz="2595" dirty="0" smtClean="0"/>
              <a:t>5.     I </a:t>
            </a:r>
            <a:r>
              <a:rPr lang="en-US" sz="2595" dirty="0"/>
              <a:t>don’t know who is running for office, which candidate supports funding for senior centers</a:t>
            </a:r>
            <a:r>
              <a:rPr lang="en-US" sz="2595" dirty="0" smtClean="0"/>
              <a:t>?</a:t>
            </a:r>
          </a:p>
          <a:p>
            <a:pPr marL="914400" lvl="1" indent="-457200"/>
            <a:endParaRPr lang="en-US" sz="2595" dirty="0" smtClean="0"/>
          </a:p>
          <a:p>
            <a:pPr marL="914400" lvl="1" indent="-457200"/>
            <a:r>
              <a:rPr lang="en-US" sz="2595" dirty="0" smtClean="0"/>
              <a:t>6.    What </a:t>
            </a:r>
            <a:r>
              <a:rPr lang="en-US" sz="2595" dirty="0"/>
              <a:t>is the difference between Democrats and Republicans?</a:t>
            </a:r>
          </a:p>
          <a:p>
            <a:pPr lvl="1"/>
            <a:endParaRPr lang="en-US" dirty="0"/>
          </a:p>
          <a:p>
            <a:endParaRPr lang="en-US" dirty="0"/>
          </a:p>
        </p:txBody>
      </p:sp>
      <p:sp>
        <p:nvSpPr>
          <p:cNvPr id="3" name="Title 2"/>
          <p:cNvSpPr>
            <a:spLocks noGrp="1"/>
          </p:cNvSpPr>
          <p:nvPr>
            <p:ph type="title"/>
          </p:nvPr>
        </p:nvSpPr>
        <p:spPr>
          <a:xfrm>
            <a:off x="502920" y="310896"/>
            <a:ext cx="9052560" cy="738664"/>
          </a:xfrm>
        </p:spPr>
        <p:txBody>
          <a:bodyPr/>
          <a:lstStyle/>
          <a:p>
            <a:pPr algn="ctr"/>
            <a:r>
              <a:rPr lang="en-US" sz="4800" b="1" dirty="0"/>
              <a:t>Acceptable or Not</a:t>
            </a:r>
            <a:r>
              <a:rPr lang="en-US" sz="4800" dirty="0"/>
              <a:t>?</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5139698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pPr algn="ctr"/>
            <a:r>
              <a:rPr lang="en-US" sz="4800" b="1" dirty="0" smtClean="0"/>
              <a:t>Question</a:t>
            </a:r>
            <a:endParaRPr lang="en-US" sz="4800" b="1" dirty="0"/>
          </a:p>
        </p:txBody>
      </p:sp>
      <p:sp>
        <p:nvSpPr>
          <p:cNvPr id="3" name="Text Placeholder 2"/>
          <p:cNvSpPr>
            <a:spLocks noGrp="1"/>
          </p:cNvSpPr>
          <p:nvPr>
            <p:ph type="body" idx="1"/>
          </p:nvPr>
        </p:nvSpPr>
        <p:spPr>
          <a:xfrm>
            <a:off x="502920" y="1787652"/>
            <a:ext cx="9052560" cy="1754326"/>
          </a:xfrm>
        </p:spPr>
        <p:txBody>
          <a:bodyPr/>
          <a:lstStyle/>
          <a:p>
            <a:r>
              <a:rPr lang="en-US" sz="3200" b="1" dirty="0" smtClean="0"/>
              <a:t>At your organization, what are the opportunities to talk about voting, register voters and encourage people to vote?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1905000"/>
            <a:ext cx="9052560" cy="1477328"/>
          </a:xfrm>
        </p:spPr>
        <p:txBody>
          <a:bodyPr/>
          <a:lstStyle/>
          <a:p>
            <a:pPr algn="ctr"/>
            <a:r>
              <a:rPr lang="en-US" sz="4800" b="1" dirty="0" smtClean="0"/>
              <a:t>Part Three: New York State Voting Rules </a:t>
            </a:r>
            <a:endParaRPr lang="en-US" sz="4800" b="1"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r>
              <a:rPr lang="en-US" sz="4800" b="1" dirty="0" smtClean="0"/>
              <a:t>New York Voter Registration Form </a:t>
            </a:r>
            <a:endParaRPr lang="en-US" sz="4800" b="1" dirty="0"/>
          </a:p>
        </p:txBody>
      </p:sp>
      <p:sp>
        <p:nvSpPr>
          <p:cNvPr id="3" name="Text Placeholder 2"/>
          <p:cNvSpPr>
            <a:spLocks noGrp="1"/>
          </p:cNvSpPr>
          <p:nvPr>
            <p:ph type="body" idx="1"/>
          </p:nvPr>
        </p:nvSpPr>
        <p:spPr>
          <a:xfrm>
            <a:off x="533400" y="1447800"/>
            <a:ext cx="9052560" cy="6063198"/>
          </a:xfrm>
        </p:spPr>
        <p:txBody>
          <a:bodyPr/>
          <a:lstStyle/>
          <a:p>
            <a:r>
              <a:rPr lang="en-US" sz="3200" b="1" dirty="0" smtClean="0"/>
              <a:t>Form used to: </a:t>
            </a:r>
          </a:p>
          <a:p>
            <a:pPr>
              <a:buFontTx/>
              <a:buChar char="•"/>
            </a:pPr>
            <a:r>
              <a:rPr lang="en-US" sz="2400" dirty="0" smtClean="0"/>
              <a:t> Register to vote for the first time OR first time in New York State</a:t>
            </a:r>
          </a:p>
          <a:p>
            <a:pPr>
              <a:buFontTx/>
              <a:buChar char="•"/>
            </a:pPr>
            <a:r>
              <a:rPr lang="en-US" sz="2400" dirty="0" smtClean="0"/>
              <a:t> Update your name</a:t>
            </a:r>
          </a:p>
          <a:p>
            <a:pPr>
              <a:buFontTx/>
              <a:buChar char="•"/>
            </a:pPr>
            <a:r>
              <a:rPr lang="en-US" sz="2400" dirty="0" smtClean="0"/>
              <a:t> Update your address</a:t>
            </a:r>
          </a:p>
          <a:p>
            <a:pPr>
              <a:buFontTx/>
              <a:buChar char="•"/>
            </a:pPr>
            <a:r>
              <a:rPr lang="en-US" sz="2400" dirty="0" smtClean="0"/>
              <a:t> Become a member of a political party</a:t>
            </a:r>
          </a:p>
          <a:p>
            <a:pPr>
              <a:buFontTx/>
              <a:buChar char="•"/>
            </a:pPr>
            <a:r>
              <a:rPr lang="en-US" sz="2400" dirty="0" smtClean="0"/>
              <a:t> Change membership in a political party</a:t>
            </a:r>
          </a:p>
          <a:p>
            <a:pPr>
              <a:buFontTx/>
              <a:buChar char="•"/>
            </a:pPr>
            <a:r>
              <a:rPr lang="en-US" sz="2400" dirty="0" smtClean="0"/>
              <a:t> Pre-register to vote if you are 16 or 17 years old </a:t>
            </a:r>
          </a:p>
          <a:p>
            <a:endParaRPr lang="en-US" sz="2400" dirty="0" smtClean="0"/>
          </a:p>
          <a:p>
            <a:r>
              <a:rPr lang="en-US" sz="3200" b="1" dirty="0" smtClean="0"/>
              <a:t>Registration Eligibility:</a:t>
            </a:r>
          </a:p>
          <a:p>
            <a:pPr>
              <a:buFontTx/>
              <a:buChar char="•"/>
            </a:pPr>
            <a:r>
              <a:rPr lang="en-US" sz="2400" dirty="0" smtClean="0"/>
              <a:t> Citizen of the US</a:t>
            </a:r>
          </a:p>
          <a:p>
            <a:pPr>
              <a:buFontTx/>
              <a:buChar char="•"/>
            </a:pPr>
            <a:r>
              <a:rPr lang="en-US" sz="2400" dirty="0" smtClean="0"/>
              <a:t> 18 years old by election day (pre-register starting at 16</a:t>
            </a:r>
          </a:p>
          <a:p>
            <a:pPr>
              <a:buFontTx/>
              <a:buChar char="•"/>
            </a:pPr>
            <a:r>
              <a:rPr lang="en-US" sz="2400" dirty="0" smtClean="0"/>
              <a:t> Not be in prison for a felony conviction</a:t>
            </a:r>
          </a:p>
          <a:p>
            <a:pPr>
              <a:buFontTx/>
              <a:buChar char="•"/>
            </a:pPr>
            <a:r>
              <a:rPr lang="en-US" sz="2400" dirty="0" smtClean="0"/>
              <a:t> Resident of NY for 30 days before election day</a:t>
            </a:r>
          </a:p>
          <a:p>
            <a:pPr>
              <a:buFontTx/>
              <a:buChar char="•"/>
            </a:pPr>
            <a:r>
              <a:rPr lang="en-US" sz="2400" dirty="0" smtClean="0"/>
              <a:t> Not claim to vote elsewhere</a:t>
            </a:r>
          </a:p>
          <a:p>
            <a:endParaRPr lang="en-US" sz="2400" dirty="0" smtClean="0"/>
          </a:p>
          <a:p>
            <a:pPr>
              <a:buFontTx/>
              <a:buChar char="•"/>
            </a:pPr>
            <a:endParaRPr lang="en-US" dirty="0"/>
          </a:p>
        </p:txBody>
      </p:sp>
      <p:sp>
        <p:nvSpPr>
          <p:cNvPr id="4" name="TextBox 3"/>
          <p:cNvSpPr txBox="1"/>
          <p:nvPr/>
        </p:nvSpPr>
        <p:spPr>
          <a:xfrm>
            <a:off x="7696200" y="3124201"/>
            <a:ext cx="1981200" cy="1200329"/>
          </a:xfrm>
          <a:prstGeom prst="rect">
            <a:avLst/>
          </a:prstGeom>
          <a:solidFill>
            <a:schemeClr val="bg1">
              <a:lumMod val="85000"/>
            </a:schemeClr>
          </a:solidFill>
        </p:spPr>
        <p:txBody>
          <a:bodyPr wrap="square" rtlCol="0">
            <a:spAutoFit/>
          </a:bodyPr>
          <a:lstStyle/>
          <a:p>
            <a:pPr algn="ctr"/>
            <a:r>
              <a:rPr lang="en-US" i="1" dirty="0" smtClean="0"/>
              <a:t>Download the form at NYS Board of Elections website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2215991"/>
          </a:xfrm>
        </p:spPr>
        <p:txBody>
          <a:bodyPr/>
          <a:lstStyle/>
          <a:p>
            <a:pPr algn="ctr"/>
            <a:r>
              <a:rPr lang="en-US" sz="4800" b="1" dirty="0" smtClean="0"/>
              <a:t>New York Nonprofit </a:t>
            </a:r>
            <a:br>
              <a:rPr lang="en-US" sz="4800" b="1" dirty="0" smtClean="0"/>
            </a:br>
            <a:r>
              <a:rPr lang="en-US" sz="4800" b="1" dirty="0" smtClean="0"/>
              <a:t>2021 Elections Training</a:t>
            </a:r>
            <a:r>
              <a:rPr lang="en-US" sz="4800" dirty="0" smtClean="0"/>
              <a:t/>
            </a:r>
            <a:br>
              <a:rPr lang="en-US" sz="4800" dirty="0" smtClean="0"/>
            </a:br>
            <a:endParaRPr lang="en-US" sz="4800" dirty="0"/>
          </a:p>
        </p:txBody>
      </p:sp>
      <p:sp>
        <p:nvSpPr>
          <p:cNvPr id="3" name="Text Placeholder 2"/>
          <p:cNvSpPr>
            <a:spLocks noGrp="1"/>
          </p:cNvSpPr>
          <p:nvPr>
            <p:ph type="body" idx="1"/>
          </p:nvPr>
        </p:nvSpPr>
        <p:spPr>
          <a:xfrm>
            <a:off x="533400" y="3276600"/>
            <a:ext cx="9052560" cy="2739211"/>
          </a:xfrm>
        </p:spPr>
        <p:txBody>
          <a:bodyPr/>
          <a:lstStyle/>
          <a:p>
            <a:r>
              <a:rPr lang="en-US" sz="4000" b="1" dirty="0" smtClean="0"/>
              <a:t>Part One: Voting Matters</a:t>
            </a:r>
          </a:p>
          <a:p>
            <a:r>
              <a:rPr lang="en-US" sz="4000" b="1" dirty="0" smtClean="0"/>
              <a:t>Part Two: Nonpartisan Power</a:t>
            </a:r>
          </a:p>
          <a:p>
            <a:r>
              <a:rPr lang="en-US" sz="4000" b="1" dirty="0" smtClean="0"/>
              <a:t>Part Three: New York State Voting Rules</a:t>
            </a:r>
          </a:p>
          <a:p>
            <a:r>
              <a:rPr lang="en-US" sz="4000" b="1" dirty="0" smtClean="0"/>
              <a:t>Part Four: Get-out-the-Vote Tips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pPr algn="ctr"/>
            <a:r>
              <a:rPr lang="en-US" sz="4800" b="1" dirty="0" smtClean="0"/>
              <a:t>VOTER REGISTRATION FORM FAQ</a:t>
            </a:r>
            <a:endParaRPr lang="en-US" sz="4800" b="1" dirty="0"/>
          </a:p>
        </p:txBody>
      </p:sp>
      <p:sp>
        <p:nvSpPr>
          <p:cNvPr id="3" name="Text Placeholder 2"/>
          <p:cNvSpPr>
            <a:spLocks noGrp="1"/>
          </p:cNvSpPr>
          <p:nvPr>
            <p:ph type="body" idx="1"/>
          </p:nvPr>
        </p:nvSpPr>
        <p:spPr>
          <a:xfrm>
            <a:off x="457200" y="1295400"/>
            <a:ext cx="9052560" cy="6096000"/>
          </a:xfrm>
        </p:spPr>
        <p:txBody>
          <a:bodyPr/>
          <a:lstStyle/>
          <a:p>
            <a:r>
              <a:rPr lang="en-US" sz="2400" b="1" dirty="0" smtClean="0"/>
              <a:t>Can a person without a home register to vote? </a:t>
            </a:r>
            <a:endParaRPr lang="en-US" sz="2400" dirty="0" smtClean="0"/>
          </a:p>
          <a:p>
            <a:r>
              <a:rPr lang="en-US" dirty="0" smtClean="0"/>
              <a:t>         </a:t>
            </a:r>
            <a:r>
              <a:rPr lang="en-US" b="1" dirty="0" smtClean="0"/>
              <a:t> YES</a:t>
            </a:r>
            <a:endParaRPr lang="en-US" dirty="0" smtClean="0"/>
          </a:p>
          <a:p>
            <a:r>
              <a:rPr lang="en-US" dirty="0" smtClean="0"/>
              <a:t>A homeless person has the right to vote. On the voter registration form, use the location/address that is considered home, such as the address or cross street where they sleep. For the mailing address, use the address of a shelter or P.O. box. </a:t>
            </a:r>
          </a:p>
          <a:p>
            <a:r>
              <a:rPr lang="en-US" dirty="0" smtClean="0"/>
              <a:t> </a:t>
            </a:r>
          </a:p>
          <a:p>
            <a:r>
              <a:rPr lang="en-US" sz="2400" b="1" dirty="0" smtClean="0"/>
              <a:t>Can a person use a PO mailbox address on the voter registration form? </a:t>
            </a:r>
            <a:endParaRPr lang="en-US" sz="2400" dirty="0" smtClean="0"/>
          </a:p>
          <a:p>
            <a:r>
              <a:rPr lang="en-US" b="1" dirty="0" smtClean="0"/>
              <a:t>        NO</a:t>
            </a:r>
            <a:endParaRPr lang="en-US" dirty="0" smtClean="0"/>
          </a:p>
          <a:p>
            <a:r>
              <a:rPr lang="en-US" dirty="0" smtClean="0"/>
              <a:t>A voter registration form will not be processed if a PO Box is the permanent address. A physical address is needed to determine the political district a person votes in. There is a section on the form to put in a mailing </a:t>
            </a:r>
          </a:p>
          <a:p>
            <a:endParaRPr lang="en-US" b="1" dirty="0" smtClean="0"/>
          </a:p>
          <a:p>
            <a:r>
              <a:rPr lang="en-US" sz="2400" b="1" dirty="0" smtClean="0"/>
              <a:t>Does a person have to re-register if they move? </a:t>
            </a:r>
            <a:endParaRPr lang="en-US" sz="2400" dirty="0" smtClean="0"/>
          </a:p>
          <a:p>
            <a:r>
              <a:rPr lang="en-US" dirty="0" smtClean="0"/>
              <a:t>         </a:t>
            </a:r>
            <a:r>
              <a:rPr lang="en-US" b="1" dirty="0" smtClean="0"/>
              <a:t>NO </a:t>
            </a:r>
          </a:p>
          <a:p>
            <a:r>
              <a:rPr lang="en-US" dirty="0" smtClean="0"/>
              <a:t>The registration of voters who move within New York State and fill out a change of address with the United States Postal Service will automatically be updated.</a:t>
            </a:r>
          </a:p>
          <a:p>
            <a:endParaRPr lang="en-US" dirty="0" smtClean="0"/>
          </a:p>
          <a:p>
            <a:r>
              <a:rPr lang="en-US" b="1" dirty="0" smtClean="0"/>
              <a:t>       YES</a:t>
            </a:r>
          </a:p>
          <a:p>
            <a:r>
              <a:rPr lang="en-US" dirty="0" smtClean="0"/>
              <a:t> If a person moves out of state they will need to register to vote in that state.</a:t>
            </a:r>
          </a:p>
          <a:p>
            <a:r>
              <a:rPr lang="en-US" dirty="0" smtClean="0"/>
              <a:t> If a person does not fill out a change of address with the US Postal Service. </a:t>
            </a:r>
          </a:p>
          <a:p>
            <a:r>
              <a:rPr lang="en-US" dirty="0" smtClean="0"/>
              <a:t> </a:t>
            </a:r>
          </a:p>
          <a:p>
            <a:r>
              <a:rPr lang="en-US" dirty="0" smtClean="0"/>
              <a:t> </a:t>
            </a:r>
          </a:p>
          <a:p>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a:xfrm>
            <a:off x="502920" y="310896"/>
            <a:ext cx="9052560" cy="738664"/>
          </a:xfrm>
        </p:spPr>
        <p:txBody>
          <a:bodyPr/>
          <a:lstStyle/>
          <a:p>
            <a:pPr algn="ctr"/>
            <a:r>
              <a:rPr lang="en-US" sz="4800" b="1" dirty="0" smtClean="0"/>
              <a:t>Voter Registration FAQ</a:t>
            </a:r>
            <a:endParaRPr lang="en-US" sz="4800" b="1" dirty="0"/>
          </a:p>
        </p:txBody>
      </p:sp>
      <p:sp>
        <p:nvSpPr>
          <p:cNvPr id="4" name="Text Placeholder 3"/>
          <p:cNvSpPr>
            <a:spLocks noGrp="1"/>
          </p:cNvSpPr>
          <p:nvPr>
            <p:ph type="body" idx="1"/>
          </p:nvPr>
        </p:nvSpPr>
        <p:spPr>
          <a:xfrm>
            <a:off x="457200" y="1124425"/>
            <a:ext cx="9052560" cy="6494086"/>
          </a:xfrm>
        </p:spPr>
        <p:txBody>
          <a:bodyPr/>
          <a:lstStyle/>
          <a:p>
            <a:r>
              <a:rPr lang="en-US" sz="2400" b="1" dirty="0" smtClean="0"/>
              <a:t>Are registered voters more likely to be called for jury duty?  </a:t>
            </a:r>
          </a:p>
          <a:p>
            <a:r>
              <a:rPr lang="en-US" dirty="0" smtClean="0"/>
              <a:t>Possibly, but people are called who are not registered. Jurors are drawn from lists of state taxpayers and licensed drivers as well as from voter registration rolls. </a:t>
            </a:r>
            <a:endParaRPr lang="en-US" b="1" dirty="0" smtClean="0"/>
          </a:p>
          <a:p>
            <a:r>
              <a:rPr lang="en-US" dirty="0" smtClean="0"/>
              <a:t> </a:t>
            </a:r>
          </a:p>
          <a:p>
            <a:r>
              <a:rPr lang="en-US" sz="2400" b="1" dirty="0" smtClean="0"/>
              <a:t>Can a person find out if they are registered to vote?</a:t>
            </a:r>
            <a:endParaRPr lang="en-US" sz="2400" dirty="0" smtClean="0"/>
          </a:p>
          <a:p>
            <a:pPr lvl="0"/>
            <a:r>
              <a:rPr lang="en-US" dirty="0" smtClean="0"/>
              <a:t>Call the Board of Elections 1-866-868-3692</a:t>
            </a:r>
          </a:p>
          <a:p>
            <a:pPr lvl="0"/>
            <a:r>
              <a:rPr lang="en-US" dirty="0" smtClean="0"/>
              <a:t>Check On-Line: </a:t>
            </a:r>
            <a:r>
              <a:rPr lang="en-US" dirty="0" err="1" smtClean="0"/>
              <a:t>voterlookup.elections.state.ny.us</a:t>
            </a:r>
            <a:endParaRPr lang="en-US" dirty="0" smtClean="0"/>
          </a:p>
          <a:p>
            <a:pPr lvl="0"/>
            <a:endParaRPr lang="en-US" sz="800" dirty="0" smtClean="0"/>
          </a:p>
          <a:p>
            <a:r>
              <a:rPr lang="en-US" sz="2400" b="1" dirty="0" smtClean="0"/>
              <a:t>How does a person register to vote?</a:t>
            </a:r>
            <a:endParaRPr lang="en-US" sz="2400" dirty="0" smtClean="0"/>
          </a:p>
          <a:p>
            <a:r>
              <a:rPr lang="en-US" b="1" dirty="0" smtClean="0"/>
              <a:t>On-line</a:t>
            </a:r>
            <a:r>
              <a:rPr lang="en-US" dirty="0" smtClean="0"/>
              <a:t> via the New York Department of Motor Vehicles at </a:t>
            </a:r>
            <a:r>
              <a:rPr lang="en-US" b="1" dirty="0" err="1" smtClean="0"/>
              <a:t>dmv.ny.gov</a:t>
            </a:r>
            <a:endParaRPr lang="en-US" dirty="0" smtClean="0"/>
          </a:p>
          <a:p>
            <a:r>
              <a:rPr lang="en-US" i="1" dirty="0" smtClean="0"/>
              <a:t>Requires drivers license or government issued identification </a:t>
            </a:r>
            <a:endParaRPr lang="en-US" dirty="0" smtClean="0"/>
          </a:p>
          <a:p>
            <a:r>
              <a:rPr lang="en-US" dirty="0" smtClean="0"/>
              <a:t> </a:t>
            </a:r>
          </a:p>
          <a:p>
            <a:r>
              <a:rPr lang="en-US" b="1" dirty="0" smtClean="0"/>
              <a:t>By mail</a:t>
            </a:r>
            <a:r>
              <a:rPr lang="en-US" dirty="0" smtClean="0"/>
              <a:t> download a form at the New York State or New York State or City Board of Elections </a:t>
            </a:r>
          </a:p>
          <a:p>
            <a:r>
              <a:rPr lang="en-US" i="1" dirty="0" smtClean="0"/>
              <a:t>Requires printer, envelope and stamps</a:t>
            </a:r>
            <a:endParaRPr lang="en-US" dirty="0" smtClean="0"/>
          </a:p>
          <a:p>
            <a:r>
              <a:rPr lang="en-US" dirty="0" smtClean="0"/>
              <a:t> </a:t>
            </a:r>
          </a:p>
          <a:p>
            <a:r>
              <a:rPr lang="en-US" dirty="0" smtClean="0"/>
              <a:t>Pick up a form at the Library, Post Office or Department of Motor Vehicles</a:t>
            </a:r>
          </a:p>
          <a:p>
            <a:r>
              <a:rPr lang="en-US" i="1" dirty="0" smtClean="0"/>
              <a:t>Requires envelope and stamps</a:t>
            </a:r>
            <a:endParaRPr lang="en-US" dirty="0" smtClean="0"/>
          </a:p>
          <a:p>
            <a:r>
              <a:rPr lang="en-US" dirty="0" smtClean="0"/>
              <a:t> </a:t>
            </a:r>
          </a:p>
          <a:p>
            <a:r>
              <a:rPr lang="en-US" b="1" dirty="0" smtClean="0"/>
              <a:t>By mail</a:t>
            </a:r>
            <a:r>
              <a:rPr lang="en-US" dirty="0" smtClean="0"/>
              <a:t> via Third Party Website at </a:t>
            </a:r>
            <a:r>
              <a:rPr lang="en-US" b="1" dirty="0" smtClean="0"/>
              <a:t>register2vote.org</a:t>
            </a:r>
            <a:endParaRPr lang="en-US" dirty="0" smtClean="0"/>
          </a:p>
          <a:p>
            <a:r>
              <a:rPr lang="en-US" dirty="0" smtClean="0"/>
              <a:t>Requires </a:t>
            </a:r>
          </a:p>
          <a:p>
            <a:r>
              <a:rPr lang="en-US" i="1" dirty="0" smtClean="0"/>
              <a:t>Signing the registration</a:t>
            </a:r>
            <a:r>
              <a:rPr lang="en-US" dirty="0" smtClean="0"/>
              <a:t> </a:t>
            </a:r>
          </a:p>
          <a:p>
            <a:pPr lvl="0"/>
            <a:r>
              <a:rPr lang="en-US" i="1" dirty="0" smtClean="0"/>
              <a:t>Mailing the form back to the Board of Elections in the stamped envelope </a:t>
            </a:r>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a:xfrm>
            <a:off x="502920" y="310896"/>
            <a:ext cx="9052560" cy="738664"/>
          </a:xfrm>
        </p:spPr>
        <p:txBody>
          <a:bodyPr/>
          <a:lstStyle/>
          <a:p>
            <a:pPr algn="ctr"/>
            <a:r>
              <a:rPr lang="en-US" sz="4800" b="1" dirty="0" smtClean="0"/>
              <a:t>Voter Registration FAQ</a:t>
            </a:r>
            <a:endParaRPr lang="en-US" sz="4800" b="1" dirty="0"/>
          </a:p>
        </p:txBody>
      </p:sp>
      <p:sp>
        <p:nvSpPr>
          <p:cNvPr id="4" name="Text Placeholder 3"/>
          <p:cNvSpPr>
            <a:spLocks noGrp="1"/>
          </p:cNvSpPr>
          <p:nvPr>
            <p:ph type="body" idx="1"/>
          </p:nvPr>
        </p:nvSpPr>
        <p:spPr>
          <a:xfrm>
            <a:off x="457200" y="1143000"/>
            <a:ext cx="9052560" cy="7448193"/>
          </a:xfrm>
        </p:spPr>
        <p:txBody>
          <a:bodyPr/>
          <a:lstStyle/>
          <a:p>
            <a:r>
              <a:rPr lang="en-US" sz="2400" b="1" dirty="0" smtClean="0"/>
              <a:t>Does a person need identification to register to vote?</a:t>
            </a:r>
          </a:p>
          <a:p>
            <a:r>
              <a:rPr lang="en-US" b="1" dirty="0" smtClean="0"/>
              <a:t>NO, </a:t>
            </a:r>
            <a:r>
              <a:rPr lang="en-US" dirty="0" smtClean="0"/>
              <a:t>New York State </a:t>
            </a:r>
            <a:r>
              <a:rPr lang="en-US" b="1" dirty="0" smtClean="0"/>
              <a:t>does not require voters to present identification</a:t>
            </a:r>
            <a:r>
              <a:rPr lang="en-US" dirty="0" smtClean="0"/>
              <a:t> when registering. </a:t>
            </a:r>
          </a:p>
          <a:p>
            <a:r>
              <a:rPr lang="en-US" dirty="0" smtClean="0"/>
              <a:t> </a:t>
            </a:r>
          </a:p>
          <a:p>
            <a:r>
              <a:rPr lang="en-US" b="1" dirty="0" smtClean="0"/>
              <a:t>BUT</a:t>
            </a:r>
            <a:r>
              <a:rPr lang="en-US" dirty="0" smtClean="0"/>
              <a:t>, if a voter did not fill in the last 4 digits of their social security or driver’s license number on the voter registration form, identification must be provided at the polling place when voting for the first time.</a:t>
            </a:r>
          </a:p>
          <a:p>
            <a:r>
              <a:rPr lang="en-US" dirty="0" smtClean="0"/>
              <a:t> </a:t>
            </a:r>
          </a:p>
          <a:p>
            <a:r>
              <a:rPr lang="en-US" dirty="0" smtClean="0"/>
              <a:t>Voters can present the following forms of identification:</a:t>
            </a:r>
          </a:p>
          <a:p>
            <a:pPr lvl="0"/>
            <a:r>
              <a:rPr lang="en-US" dirty="0" smtClean="0"/>
              <a:t>A current, valid photo ID, including a drivers' license or a DMV-issued non-driver photo ID</a:t>
            </a:r>
          </a:p>
          <a:p>
            <a:pPr lvl="0"/>
            <a:r>
              <a:rPr lang="en-US" dirty="0" smtClean="0"/>
              <a:t>A current utility bill, bank statement, government check, paycheck, or other government document with the voter's name and address</a:t>
            </a:r>
            <a:endParaRPr lang="en-US" sz="2400" b="1" dirty="0" smtClean="0"/>
          </a:p>
          <a:p>
            <a:endParaRPr lang="en-US" sz="1000" b="1" dirty="0" smtClean="0"/>
          </a:p>
          <a:p>
            <a:r>
              <a:rPr lang="en-US" sz="2400" b="1" dirty="0" smtClean="0"/>
              <a:t>What happens if a person doesn’t pick a political party?</a:t>
            </a:r>
            <a:endParaRPr lang="en-US" sz="2400" dirty="0" smtClean="0"/>
          </a:p>
          <a:p>
            <a:pPr lvl="0"/>
            <a:r>
              <a:rPr lang="en-US" dirty="0" smtClean="0"/>
              <a:t>They will not be allowed to vote in the primary. New York State has closed primaries. </a:t>
            </a:r>
          </a:p>
          <a:p>
            <a:pPr lvl="0"/>
            <a:r>
              <a:rPr lang="en-US" dirty="0" smtClean="0"/>
              <a:t>Only party members are allowed to vote in the primary that selects the party’s candidates for the general election. NOTE: February 14, 2021 is the deadline to change a party affiliation and be able to vote in the June 22, 2021 primary. </a:t>
            </a:r>
          </a:p>
          <a:p>
            <a:r>
              <a:rPr lang="en-US" dirty="0" smtClean="0"/>
              <a:t> </a:t>
            </a:r>
          </a:p>
          <a:p>
            <a:r>
              <a:rPr lang="en-US" sz="2400" b="1" dirty="0" smtClean="0"/>
              <a:t>Where can someone get nonpartisan information about the election and candidates?</a:t>
            </a:r>
            <a:endParaRPr lang="en-US" sz="2400" dirty="0" smtClean="0"/>
          </a:p>
          <a:p>
            <a:pPr lvl="0"/>
            <a:r>
              <a:rPr lang="en-US" dirty="0" err="1" smtClean="0"/>
              <a:t>Ballotpedia</a:t>
            </a:r>
            <a:r>
              <a:rPr lang="en-US" dirty="0" smtClean="0"/>
              <a:t>: Information about Elections, Elected Officials and Candidates:  </a:t>
            </a:r>
            <a:r>
              <a:rPr lang="en-US" dirty="0" err="1" smtClean="0"/>
              <a:t>ballotpedia.org</a:t>
            </a:r>
            <a:endParaRPr lang="en-US" dirty="0" smtClean="0"/>
          </a:p>
          <a:p>
            <a:pPr lvl="0"/>
            <a:r>
              <a:rPr lang="en-US" dirty="0" smtClean="0"/>
              <a:t>League of Women Voters Candidate Guide: vote411.org</a:t>
            </a:r>
          </a:p>
          <a:p>
            <a:pPr lvl="0"/>
            <a:r>
              <a:rPr lang="en-US" dirty="0" smtClean="0"/>
              <a:t>New York City Campaign Finance Board Candidate Guide: </a:t>
            </a:r>
            <a:r>
              <a:rPr lang="en-US" dirty="0" err="1" smtClean="0"/>
              <a:t>nyccfb.info</a:t>
            </a:r>
            <a:endParaRPr lang="en-US" dirty="0" smtClean="0"/>
          </a:p>
          <a:p>
            <a:r>
              <a:rPr lang="en-US" dirty="0" smtClean="0"/>
              <a:t>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9052560" cy="5638800"/>
          </a:xfrm>
        </p:spPr>
        <p:txBody>
          <a:bodyPr>
            <a:normAutofit fontScale="55000" lnSpcReduction="20000"/>
          </a:bodyPr>
          <a:lstStyle/>
          <a:p>
            <a:r>
              <a:rPr lang="en-US" sz="4364" b="1" dirty="0" smtClean="0"/>
              <a:t>Good Morning/Afternoon/Hello</a:t>
            </a:r>
          </a:p>
          <a:p>
            <a:pPr lvl="1"/>
            <a:r>
              <a:rPr lang="en-US" sz="3636" i="1" dirty="0" smtClean="0"/>
              <a:t>Are you registered to vote where you live now?</a:t>
            </a:r>
          </a:p>
          <a:p>
            <a:pPr lvl="1"/>
            <a:endParaRPr lang="en-US" sz="3636" i="1" dirty="0" smtClean="0"/>
          </a:p>
          <a:p>
            <a:pPr lvl="1"/>
            <a:r>
              <a:rPr lang="en-US" sz="3636" i="1" dirty="0" smtClean="0"/>
              <a:t>Have you moved since you last registered?</a:t>
            </a:r>
          </a:p>
          <a:p>
            <a:endParaRPr lang="en-US" sz="3294" b="1" dirty="0" smtClean="0"/>
          </a:p>
          <a:p>
            <a:r>
              <a:rPr lang="en-US" sz="4364" b="1" dirty="0" smtClean="0"/>
              <a:t>Place the document in their hands</a:t>
            </a:r>
          </a:p>
          <a:p>
            <a:pPr lvl="1"/>
            <a:r>
              <a:rPr lang="en-US" sz="3636" i="1" dirty="0" smtClean="0"/>
              <a:t>I can help you today. It only takes 2 minutes.</a:t>
            </a:r>
          </a:p>
          <a:p>
            <a:endParaRPr lang="en-US" sz="4364" b="1" dirty="0" smtClean="0"/>
          </a:p>
          <a:p>
            <a:r>
              <a:rPr lang="en-US" sz="4364" b="1" dirty="0" smtClean="0"/>
              <a:t>The THREE </a:t>
            </a:r>
            <a:r>
              <a:rPr lang="en-US" sz="4364" b="1" dirty="0" err="1" smtClean="0"/>
              <a:t>NO’s</a:t>
            </a:r>
            <a:r>
              <a:rPr lang="en-US" sz="4364" b="1" dirty="0" smtClean="0"/>
              <a:t> RULE!</a:t>
            </a:r>
          </a:p>
          <a:p>
            <a:pPr lvl="1"/>
            <a:r>
              <a:rPr lang="en-US" sz="3636" dirty="0" smtClean="0"/>
              <a:t>After three no’s, smile and say..</a:t>
            </a:r>
          </a:p>
          <a:p>
            <a:pPr lvl="1"/>
            <a:endParaRPr lang="en-US" sz="3636" dirty="0" smtClean="0"/>
          </a:p>
          <a:p>
            <a:pPr lvl="1"/>
            <a:r>
              <a:rPr lang="en-US" sz="3636" i="1" dirty="0" smtClean="0"/>
              <a:t>OK I understand, have a great day!</a:t>
            </a:r>
          </a:p>
          <a:p>
            <a:pPr lvl="0">
              <a:buNone/>
            </a:pPr>
            <a:endParaRPr lang="en-US" sz="2595" b="1" dirty="0" smtClean="0"/>
          </a:p>
          <a:p>
            <a:pPr lvl="0">
              <a:buNone/>
            </a:pPr>
            <a:r>
              <a:rPr lang="en-US" sz="4364" b="1" dirty="0" smtClean="0"/>
              <a:t>COMMON </a:t>
            </a:r>
            <a:r>
              <a:rPr lang="en-US" sz="4364" b="1" dirty="0"/>
              <a:t>RESPONSES</a:t>
            </a:r>
          </a:p>
          <a:p>
            <a:r>
              <a:rPr lang="en-US" sz="3613" dirty="0"/>
              <a:t>I don’t want to register” or I don’t care about voting.</a:t>
            </a:r>
          </a:p>
          <a:p>
            <a:pPr lvl="0">
              <a:buNone/>
            </a:pPr>
            <a:endParaRPr lang="en-US" sz="3613" dirty="0"/>
          </a:p>
          <a:p>
            <a:pPr lvl="0"/>
            <a:r>
              <a:rPr lang="en-US" sz="3613" dirty="0"/>
              <a:t>I don’t have time.</a:t>
            </a:r>
          </a:p>
          <a:p>
            <a:pPr lvl="0">
              <a:buNone/>
            </a:pPr>
            <a:endParaRPr lang="en-US" sz="3613" dirty="0"/>
          </a:p>
          <a:p>
            <a:pPr lvl="0"/>
            <a:r>
              <a:rPr lang="en-US" sz="3613" dirty="0"/>
              <a:t>I can’t register to vote. I am not eligible.</a:t>
            </a:r>
          </a:p>
          <a:p>
            <a:pPr lvl="0">
              <a:buNone/>
            </a:pPr>
            <a:endParaRPr lang="en-US" sz="3613" dirty="0"/>
          </a:p>
          <a:p>
            <a:r>
              <a:rPr lang="en-US" sz="3613" dirty="0"/>
              <a:t>Why are you asking me that. I am just here for services.</a:t>
            </a:r>
          </a:p>
        </p:txBody>
      </p:sp>
      <p:sp>
        <p:nvSpPr>
          <p:cNvPr id="3" name="Title 2"/>
          <p:cNvSpPr>
            <a:spLocks noGrp="1"/>
          </p:cNvSpPr>
          <p:nvPr>
            <p:ph type="title"/>
          </p:nvPr>
        </p:nvSpPr>
        <p:spPr>
          <a:xfrm>
            <a:off x="502920" y="310896"/>
            <a:ext cx="9052560" cy="908304"/>
          </a:xfrm>
        </p:spPr>
        <p:txBody>
          <a:bodyPr>
            <a:noAutofit/>
          </a:bodyPr>
          <a:lstStyle/>
          <a:p>
            <a:pPr algn="ctr"/>
            <a:r>
              <a:rPr lang="en-US" sz="4800" b="1" dirty="0" smtClean="0"/>
              <a:t>Voter Registration Tips and Practice </a:t>
            </a:r>
            <a:endParaRPr lang="en-US" sz="4800" b="1" dirty="0"/>
          </a:p>
        </p:txBody>
      </p:sp>
      <p:sp>
        <p:nvSpPr>
          <p:cNvPr id="4" name="TextBox 3"/>
          <p:cNvSpPr txBox="1"/>
          <p:nvPr/>
        </p:nvSpPr>
        <p:spPr>
          <a:xfrm>
            <a:off x="5943600" y="2057400"/>
            <a:ext cx="3429000" cy="1477328"/>
          </a:xfrm>
          <a:prstGeom prst="rect">
            <a:avLst/>
          </a:prstGeom>
          <a:solidFill>
            <a:schemeClr val="bg1">
              <a:lumMod val="95000"/>
            </a:schemeClr>
          </a:solidFill>
        </p:spPr>
        <p:txBody>
          <a:bodyPr wrap="square" rtlCol="0">
            <a:spAutoFit/>
          </a:bodyPr>
          <a:lstStyle/>
          <a:p>
            <a:pPr algn="ctr"/>
            <a:r>
              <a:rPr lang="en-US" dirty="0" smtClean="0"/>
              <a:t>The overall idea is to make a person feel listened to. Acknowledge  their point of view and then offer an alternative way to view the situation  </a:t>
            </a:r>
            <a:endParaRPr lang="en-US" dirty="0"/>
          </a:p>
        </p:txBody>
      </p:sp>
      <p:sp>
        <p:nvSpPr>
          <p:cNvPr id="5" name="TextBox 4"/>
          <p:cNvSpPr txBox="1"/>
          <p:nvPr/>
        </p:nvSpPr>
        <p:spPr>
          <a:xfrm>
            <a:off x="6477000" y="4114800"/>
            <a:ext cx="2340732" cy="646331"/>
          </a:xfrm>
          <a:prstGeom prst="rect">
            <a:avLst/>
          </a:prstGeom>
          <a:solidFill>
            <a:schemeClr val="bg1">
              <a:lumMod val="95000"/>
            </a:schemeClr>
          </a:solidFill>
        </p:spPr>
        <p:txBody>
          <a:bodyPr wrap="square" rtlCol="0">
            <a:spAutoFit/>
          </a:bodyPr>
          <a:lstStyle/>
          <a:p>
            <a:pPr algn="ctr"/>
            <a:r>
              <a:rPr lang="en-US" dirty="0" smtClean="0"/>
              <a:t>NEVER ask “Are you a citizen.” </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36194747"/>
      </p:ext>
    </p:extLst>
  </p:cSld>
  <p:clrMapOvr>
    <a:masterClrMapping/>
  </p:clrMapOvr>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1905000"/>
            <a:ext cx="9052560" cy="738664"/>
          </a:xfrm>
        </p:spPr>
        <p:txBody>
          <a:bodyPr/>
          <a:lstStyle/>
          <a:p>
            <a:pPr algn="ctr"/>
            <a:r>
              <a:rPr lang="en-US" sz="4800" b="1" dirty="0" smtClean="0"/>
              <a:t>Part Four: Get-Out-The-Vote Tips </a:t>
            </a:r>
            <a:endParaRPr lang="en-US" sz="4800" b="1" dirty="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pPr algn="ctr"/>
            <a:r>
              <a:rPr lang="en-US" sz="4800" b="1" dirty="0" smtClean="0"/>
              <a:t>Voter Research </a:t>
            </a:r>
            <a:endParaRPr lang="en-US" sz="4800" b="1" dirty="0"/>
          </a:p>
        </p:txBody>
      </p:sp>
      <p:sp>
        <p:nvSpPr>
          <p:cNvPr id="3" name="Text Placeholder 2"/>
          <p:cNvSpPr>
            <a:spLocks noGrp="1"/>
          </p:cNvSpPr>
          <p:nvPr>
            <p:ph type="body" idx="1"/>
          </p:nvPr>
        </p:nvSpPr>
        <p:spPr>
          <a:xfrm>
            <a:off x="502920" y="1371600"/>
            <a:ext cx="9052560" cy="5401479"/>
          </a:xfrm>
        </p:spPr>
        <p:txBody>
          <a:bodyPr/>
          <a:lstStyle/>
          <a:p>
            <a:r>
              <a:rPr lang="en-US" sz="3200" dirty="0" smtClean="0"/>
              <a:t>Start get-out-the-vote two weeks before voting</a:t>
            </a:r>
          </a:p>
          <a:p>
            <a:endParaRPr lang="en-US" sz="1100" dirty="0" smtClean="0"/>
          </a:p>
          <a:p>
            <a:r>
              <a:rPr lang="en-US" sz="3200" dirty="0" smtClean="0"/>
              <a:t>Social pressure is the most effective and scalable</a:t>
            </a:r>
          </a:p>
          <a:p>
            <a:endParaRPr lang="en-US" sz="1100" dirty="0" smtClean="0"/>
          </a:p>
          <a:p>
            <a:pPr lvl="1">
              <a:buFont typeface="Arial"/>
              <a:buChar char="•"/>
            </a:pPr>
            <a:r>
              <a:rPr lang="en-US" sz="2800" dirty="0" smtClean="0"/>
              <a:t> A </a:t>
            </a:r>
            <a:r>
              <a:rPr lang="en-US" sz="2800" i="1" u="sng" dirty="0" smtClean="0"/>
              <a:t>friend is a better messenger</a:t>
            </a:r>
            <a:r>
              <a:rPr lang="en-US" sz="2800" dirty="0" smtClean="0"/>
              <a:t> than a stranger</a:t>
            </a:r>
          </a:p>
          <a:p>
            <a:pPr lvl="1">
              <a:buFont typeface="Arial"/>
              <a:buChar char="•"/>
            </a:pPr>
            <a:r>
              <a:rPr lang="en-US" sz="2800" i="1" dirty="0" smtClean="0"/>
              <a:t> </a:t>
            </a:r>
            <a:r>
              <a:rPr lang="en-US" sz="2800" i="1" u="sng" dirty="0" smtClean="0"/>
              <a:t>Use pledge cards </a:t>
            </a:r>
            <a:r>
              <a:rPr lang="en-US" sz="2800" dirty="0" smtClean="0"/>
              <a:t>that can be mailed back to the voter</a:t>
            </a:r>
          </a:p>
          <a:p>
            <a:pPr lvl="1">
              <a:buFont typeface="Arial"/>
              <a:buChar char="•"/>
            </a:pPr>
            <a:r>
              <a:rPr lang="en-US" sz="2800" dirty="0" smtClean="0"/>
              <a:t> Ask voters to </a:t>
            </a:r>
            <a:r>
              <a:rPr lang="en-US" sz="2800" i="1" u="sng" dirty="0" smtClean="0"/>
              <a:t>verbalize their reasons for voting</a:t>
            </a:r>
          </a:p>
          <a:p>
            <a:pPr lvl="1">
              <a:buFont typeface="Arial"/>
              <a:buChar char="•"/>
            </a:pPr>
            <a:r>
              <a:rPr lang="en-US" sz="2800" i="1" dirty="0" smtClean="0"/>
              <a:t> </a:t>
            </a:r>
            <a:r>
              <a:rPr lang="en-US" sz="2800" i="1" u="sng" dirty="0" smtClean="0"/>
              <a:t>Emphasize the voting process</a:t>
            </a:r>
            <a:r>
              <a:rPr lang="en-US" sz="2800" i="1" dirty="0" smtClean="0"/>
              <a:t> </a:t>
            </a:r>
            <a:r>
              <a:rPr lang="en-US" sz="2800" dirty="0" smtClean="0"/>
              <a:t>NOT issues or candidates</a:t>
            </a:r>
          </a:p>
          <a:p>
            <a:pPr lvl="1">
              <a:buFont typeface="Arial"/>
              <a:buChar char="•"/>
            </a:pPr>
            <a:r>
              <a:rPr lang="en-US" sz="2800" dirty="0" smtClean="0"/>
              <a:t> Prompt people to make a plan and vote early</a:t>
            </a:r>
          </a:p>
          <a:p>
            <a:pPr lvl="1"/>
            <a:endParaRPr lang="en-US" sz="1100" dirty="0" smtClean="0"/>
          </a:p>
          <a:p>
            <a:r>
              <a:rPr lang="en-US" sz="3200" dirty="0" smtClean="0"/>
              <a:t>Tell first-time and low-propensity voters their </a:t>
            </a:r>
            <a:r>
              <a:rPr lang="en-US" sz="3200" u="sng" dirty="0" smtClean="0"/>
              <a:t>ballot is secre</a:t>
            </a:r>
            <a:r>
              <a:rPr lang="en-US" sz="3200" dirty="0" smtClean="0"/>
              <a:t>t, their </a:t>
            </a:r>
            <a:r>
              <a:rPr lang="en-US" sz="3200" u="sng" dirty="0" smtClean="0"/>
              <a:t>right to vote without intimidation</a:t>
            </a:r>
            <a:r>
              <a:rPr lang="en-US" sz="3200" dirty="0" smtClean="0"/>
              <a:t> and it is a </a:t>
            </a:r>
            <a:r>
              <a:rPr lang="en-US" sz="3200" u="sng" dirty="0" smtClean="0"/>
              <a:t>public record</a:t>
            </a:r>
            <a:r>
              <a:rPr lang="en-US" sz="3200" dirty="0" smtClean="0"/>
              <a:t> whether or not they choose to vote</a:t>
            </a:r>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pPr algn="ctr"/>
            <a:r>
              <a:rPr lang="en-US" sz="4800" b="1" dirty="0" smtClean="0"/>
              <a:t>Pledge Cards </a:t>
            </a:r>
            <a:endParaRPr lang="en-US" sz="4800" b="1" dirty="0"/>
          </a:p>
        </p:txBody>
      </p:sp>
      <p:sp>
        <p:nvSpPr>
          <p:cNvPr id="3" name="Text Placeholder 2"/>
          <p:cNvSpPr>
            <a:spLocks noGrp="1"/>
          </p:cNvSpPr>
          <p:nvPr>
            <p:ph type="body" idx="1"/>
          </p:nvPr>
        </p:nvSpPr>
        <p:spPr>
          <a:xfrm>
            <a:off x="502920" y="1787652"/>
            <a:ext cx="9052560" cy="4308872"/>
          </a:xfrm>
        </p:spPr>
        <p:txBody>
          <a:bodyPr/>
          <a:lstStyle/>
          <a:p>
            <a:r>
              <a:rPr lang="en-US" sz="2800" dirty="0" smtClean="0"/>
              <a:t>Voter research shows that asking people to fill out a pledge to vote card increases voter turnout. Pledge cards have dual purposes. </a:t>
            </a:r>
          </a:p>
          <a:p>
            <a:endParaRPr lang="en-US" sz="2800" dirty="0" smtClean="0"/>
          </a:p>
          <a:p>
            <a:r>
              <a:rPr lang="en-US" sz="2800" dirty="0" smtClean="0"/>
              <a:t>First, they communicate important election information, such as deadlines to register to vote and apply for a vote by mail ballot, as well as reminding people of election dates. </a:t>
            </a:r>
          </a:p>
          <a:p>
            <a:endParaRPr lang="en-US" sz="2800" dirty="0" smtClean="0"/>
          </a:p>
          <a:p>
            <a:r>
              <a:rPr lang="en-US" sz="2800" dirty="0" smtClean="0"/>
              <a:t>Second, they capture a person’s contact information so they can be sent reminders to vote. </a:t>
            </a:r>
            <a:endParaRPr lang="en-US" sz="2800"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r>
              <a:rPr lang="en-US" sz="4800" b="1" dirty="0" smtClean="0"/>
              <a:t>SOME ENGAGEMENT ACTIVITIES </a:t>
            </a:r>
            <a:endParaRPr lang="en-US" sz="4800" b="1" dirty="0"/>
          </a:p>
        </p:txBody>
      </p:sp>
      <p:sp>
        <p:nvSpPr>
          <p:cNvPr id="3" name="Text Placeholder 2"/>
          <p:cNvSpPr>
            <a:spLocks noGrp="1"/>
          </p:cNvSpPr>
          <p:nvPr>
            <p:ph type="body" idx="1"/>
          </p:nvPr>
        </p:nvSpPr>
        <p:spPr>
          <a:xfrm>
            <a:off x="457200" y="1143000"/>
            <a:ext cx="9052560" cy="6309421"/>
          </a:xfrm>
        </p:spPr>
        <p:txBody>
          <a:bodyPr/>
          <a:lstStyle/>
          <a:p>
            <a:pPr>
              <a:buFont typeface="Arial"/>
              <a:buChar char="•"/>
            </a:pPr>
            <a:r>
              <a:rPr lang="en-US" sz="2800" b="1" dirty="0" smtClean="0"/>
              <a:t> Email</a:t>
            </a:r>
            <a:r>
              <a:rPr lang="en-US" sz="2800" dirty="0" smtClean="0"/>
              <a:t> from the Executive Director about deadlines &amp; links to register to vote</a:t>
            </a:r>
          </a:p>
          <a:p>
            <a:pPr>
              <a:buFontTx/>
              <a:buChar char="•"/>
            </a:pPr>
            <a:r>
              <a:rPr lang="en-US" sz="2800" dirty="0" smtClean="0"/>
              <a:t> Convene group to </a:t>
            </a:r>
            <a:r>
              <a:rPr lang="en-US" sz="2800" b="1" dirty="0" smtClean="0"/>
              <a:t>email/text</a:t>
            </a:r>
            <a:r>
              <a:rPr lang="en-US" sz="2800" dirty="0" smtClean="0"/>
              <a:t> their colleagues, friends and neighbors </a:t>
            </a:r>
          </a:p>
          <a:p>
            <a:pPr>
              <a:buFontTx/>
              <a:buChar char="•"/>
            </a:pPr>
            <a:r>
              <a:rPr lang="en-US" sz="2800" b="1" dirty="0" smtClean="0"/>
              <a:t> Table </a:t>
            </a:r>
            <a:r>
              <a:rPr lang="en-US" sz="2800" dirty="0" smtClean="0"/>
              <a:t>during work hours in an area convenient for staff</a:t>
            </a:r>
            <a:endParaRPr lang="en-US" sz="2800" b="1" dirty="0" smtClean="0"/>
          </a:p>
          <a:p>
            <a:pPr>
              <a:buFontTx/>
              <a:buChar char="•"/>
            </a:pPr>
            <a:r>
              <a:rPr lang="en-US" sz="2800" dirty="0" smtClean="0"/>
              <a:t> Post information on </a:t>
            </a:r>
            <a:r>
              <a:rPr lang="en-US" sz="2800" b="1" dirty="0" smtClean="0"/>
              <a:t>website</a:t>
            </a:r>
          </a:p>
          <a:p>
            <a:pPr>
              <a:buFontTx/>
              <a:buChar char="•"/>
            </a:pPr>
            <a:r>
              <a:rPr lang="en-US" sz="2800" dirty="0" smtClean="0"/>
              <a:t> Promote voting  via </a:t>
            </a:r>
            <a:r>
              <a:rPr lang="en-US" sz="2800" b="1" dirty="0" smtClean="0"/>
              <a:t>social media</a:t>
            </a:r>
          </a:p>
          <a:p>
            <a:pPr>
              <a:buFontTx/>
              <a:buChar char="•"/>
            </a:pPr>
            <a:r>
              <a:rPr lang="en-US" sz="2800" dirty="0" smtClean="0"/>
              <a:t> Make announcements at </a:t>
            </a:r>
            <a:r>
              <a:rPr lang="en-US" sz="2800" b="1" dirty="0" smtClean="0"/>
              <a:t>staff and community meetings </a:t>
            </a:r>
          </a:p>
          <a:p>
            <a:pPr>
              <a:buFontTx/>
              <a:buChar char="•"/>
            </a:pPr>
            <a:r>
              <a:rPr lang="en-US" sz="2800" dirty="0" smtClean="0"/>
              <a:t> Place </a:t>
            </a:r>
            <a:r>
              <a:rPr lang="en-US" sz="2800" b="1" dirty="0" smtClean="0"/>
              <a:t>posters</a:t>
            </a:r>
            <a:r>
              <a:rPr lang="en-US" sz="2800" dirty="0" smtClean="0"/>
              <a:t> in high-traffic areas</a:t>
            </a:r>
          </a:p>
          <a:p>
            <a:pPr>
              <a:buFontTx/>
              <a:buChar char="•"/>
            </a:pPr>
            <a:r>
              <a:rPr lang="en-US" sz="2800" dirty="0" smtClean="0"/>
              <a:t> Take </a:t>
            </a:r>
            <a:r>
              <a:rPr lang="en-US" sz="2800" b="1" dirty="0" smtClean="0"/>
              <a:t>pictures</a:t>
            </a:r>
            <a:r>
              <a:rPr lang="en-US" sz="2800" dirty="0" smtClean="0"/>
              <a:t> and post them internally</a:t>
            </a:r>
          </a:p>
          <a:p>
            <a:pPr>
              <a:buFontTx/>
              <a:buChar char="•"/>
            </a:pPr>
            <a:r>
              <a:rPr lang="en-US" sz="2800" dirty="0" smtClean="0"/>
              <a:t> Organize a </a:t>
            </a:r>
            <a:r>
              <a:rPr lang="en-US" sz="2800" b="1" dirty="0" smtClean="0"/>
              <a:t>civic engagement party </a:t>
            </a:r>
            <a:r>
              <a:rPr lang="en-US" sz="2800" dirty="0" smtClean="0"/>
              <a:t>and invite people to register to vote and/or request a mail in ballot</a:t>
            </a:r>
          </a:p>
          <a:p>
            <a:pPr>
              <a:buFontTx/>
              <a:buChar char="•"/>
            </a:pPr>
            <a:r>
              <a:rPr lang="en-US" sz="2800" dirty="0" smtClean="0"/>
              <a:t> Create a goal to </a:t>
            </a:r>
            <a:r>
              <a:rPr lang="en-US" sz="2800" b="1" dirty="0" smtClean="0"/>
              <a:t>get 100% of eligible staff registered to vote</a:t>
            </a:r>
          </a:p>
          <a:p>
            <a:pPr>
              <a:buFontTx/>
              <a:buChar char="•"/>
            </a:pPr>
            <a:r>
              <a:rPr lang="en-US" sz="2800" dirty="0" smtClean="0"/>
              <a:t> Create a goal to </a:t>
            </a:r>
            <a:r>
              <a:rPr lang="en-US" sz="2800" b="1" dirty="0" smtClean="0"/>
              <a:t>get 100% of eligible staff pledged to vote</a:t>
            </a:r>
          </a:p>
          <a:p>
            <a:pPr>
              <a:buFontTx/>
              <a:buChar char="•"/>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t>Sample Pledge Card</a:t>
            </a:r>
            <a:endParaRPr lang="en-US" sz="4800" b="1" dirty="0"/>
          </a:p>
        </p:txBody>
      </p:sp>
      <p:sp>
        <p:nvSpPr>
          <p:cNvPr id="4" name="Content Placeholder 3"/>
          <p:cNvSpPr>
            <a:spLocks noGrp="1"/>
          </p:cNvSpPr>
          <p:nvPr>
            <p:ph sz="half" idx="2"/>
          </p:nvPr>
        </p:nvSpPr>
        <p:spPr>
          <a:xfrm>
            <a:off x="457200" y="1219200"/>
            <a:ext cx="4375404" cy="6309420"/>
          </a:xfrm>
        </p:spPr>
        <p:txBody>
          <a:bodyPr/>
          <a:lstStyle/>
          <a:p>
            <a:pPr algn="ctr"/>
            <a:r>
              <a:rPr lang="en-US" sz="8000" b="1" dirty="0" smtClean="0"/>
              <a:t>PLEDGE TO</a:t>
            </a:r>
          </a:p>
          <a:p>
            <a:pPr algn="ctr"/>
            <a:r>
              <a:rPr lang="en-US" sz="8000" b="1" dirty="0" smtClean="0"/>
              <a:t>VOTE IN 2021</a:t>
            </a:r>
          </a:p>
          <a:p>
            <a:pPr algn="ctr"/>
            <a:r>
              <a:rPr lang="en-US" b="1" dirty="0" smtClean="0"/>
              <a:t> </a:t>
            </a:r>
          </a:p>
          <a:p>
            <a:pPr algn="ctr"/>
            <a:r>
              <a:rPr lang="en-US" b="1" dirty="0" smtClean="0"/>
              <a:t>Help (INSERT ORGANIZATION NAME)</a:t>
            </a:r>
            <a:endParaRPr lang="en-US" dirty="0" smtClean="0"/>
          </a:p>
          <a:p>
            <a:pPr algn="ctr"/>
            <a:r>
              <a:rPr lang="en-US" b="1" dirty="0" smtClean="0"/>
              <a:t>crush inequities and bring resources to our community.</a:t>
            </a:r>
            <a:endParaRPr lang="en-US" dirty="0" smtClean="0"/>
          </a:p>
          <a:p>
            <a:pPr algn="ctr"/>
            <a:endParaRPr lang="en-US" dirty="0"/>
          </a:p>
        </p:txBody>
      </p:sp>
      <p:sp>
        <p:nvSpPr>
          <p:cNvPr id="5" name="Content Placeholder 4"/>
          <p:cNvSpPr>
            <a:spLocks noGrp="1"/>
          </p:cNvSpPr>
          <p:nvPr>
            <p:ph sz="half" idx="3"/>
          </p:nvPr>
        </p:nvSpPr>
        <p:spPr>
          <a:xfrm>
            <a:off x="5105400" y="1219201"/>
            <a:ext cx="4572000" cy="6553200"/>
          </a:xfrm>
        </p:spPr>
        <p:txBody>
          <a:bodyPr/>
          <a:lstStyle/>
          <a:p>
            <a:r>
              <a:rPr lang="en-US" dirty="0" smtClean="0"/>
              <a:t>          </a:t>
            </a:r>
            <a:r>
              <a:rPr lang="en-US" sz="2000" b="1" dirty="0" smtClean="0"/>
              <a:t>  I commit to voting in the 2021                                             Election and ensuring my voice is heard.</a:t>
            </a:r>
          </a:p>
          <a:p>
            <a:endParaRPr lang="en-US" sz="1000" b="1" dirty="0" smtClean="0"/>
          </a:p>
          <a:p>
            <a:r>
              <a:rPr lang="en-US" sz="2000" b="1" dirty="0" smtClean="0"/>
              <a:t>           I want to stay informed about </a:t>
            </a:r>
          </a:p>
          <a:p>
            <a:r>
              <a:rPr lang="en-US" sz="2000" b="1" dirty="0" smtClean="0"/>
              <a:t>  (INSERT ORG NAME</a:t>
            </a:r>
            <a:r>
              <a:rPr lang="en-US" sz="2000" dirty="0" smtClean="0"/>
              <a:t>) </a:t>
            </a:r>
            <a:r>
              <a:rPr lang="en-US" sz="2000" b="1" dirty="0" smtClean="0"/>
              <a:t>and its mission.</a:t>
            </a:r>
            <a:endParaRPr lang="en-US" sz="2000" dirty="0" smtClean="0"/>
          </a:p>
          <a:p>
            <a:r>
              <a:rPr lang="en-US" sz="1000" dirty="0" smtClean="0"/>
              <a:t>   </a:t>
            </a:r>
          </a:p>
          <a:p>
            <a:r>
              <a:rPr lang="en-US" b="1" dirty="0" smtClean="0"/>
              <a:t>            Name                                  Email</a:t>
            </a:r>
          </a:p>
          <a:p>
            <a:r>
              <a:rPr lang="en-US" b="1" dirty="0" smtClean="0"/>
              <a:t>            Phone                                 Zip</a:t>
            </a:r>
          </a:p>
          <a:p>
            <a:endParaRPr lang="en-US" sz="1000" b="1" dirty="0" smtClean="0"/>
          </a:p>
          <a:p>
            <a:r>
              <a:rPr lang="en-US" b="1" dirty="0" smtClean="0"/>
              <a:t>             </a:t>
            </a:r>
            <a:r>
              <a:rPr lang="en-US" b="1" u="heavy" dirty="0" smtClean="0"/>
              <a:t> PRIMARY ELECTION DEADLINES</a:t>
            </a:r>
            <a:endParaRPr lang="en-US" dirty="0" smtClean="0"/>
          </a:p>
          <a:p>
            <a:r>
              <a:rPr lang="en-US" sz="1600" dirty="0" smtClean="0"/>
              <a:t>                      Register to Vote - May 28</a:t>
            </a:r>
          </a:p>
          <a:p>
            <a:r>
              <a:rPr lang="en-US" sz="1600" dirty="0" smtClean="0"/>
              <a:t>                      Apply to Vote by Mail - June 15</a:t>
            </a:r>
          </a:p>
          <a:p>
            <a:r>
              <a:rPr lang="en-US" sz="1600" dirty="0" smtClean="0"/>
              <a:t>                      Early Voting: June 12 – 20</a:t>
            </a:r>
          </a:p>
          <a:p>
            <a:r>
              <a:rPr lang="en-US" sz="1600" dirty="0" smtClean="0"/>
              <a:t>                      Election Day: June 22</a:t>
            </a:r>
          </a:p>
          <a:p>
            <a:r>
              <a:rPr lang="en-US" b="1" dirty="0" smtClean="0"/>
              <a:t>             </a:t>
            </a:r>
            <a:r>
              <a:rPr lang="en-US" b="1" u="sng" dirty="0" smtClean="0"/>
              <a:t>GENERAL ELECTION DEADLINES </a:t>
            </a:r>
          </a:p>
          <a:p>
            <a:r>
              <a:rPr lang="en-US" sz="1600" dirty="0" smtClean="0"/>
              <a:t>                     Register to Vote - October 8</a:t>
            </a:r>
          </a:p>
          <a:p>
            <a:r>
              <a:rPr lang="en-US" sz="1600" dirty="0" smtClean="0"/>
              <a:t>                     Apply to Vote by Mail - October 26</a:t>
            </a:r>
          </a:p>
          <a:p>
            <a:r>
              <a:rPr lang="en-US" sz="1600" dirty="0" smtClean="0"/>
              <a:t>                     Early Voting: Oct 23 – 31</a:t>
            </a:r>
          </a:p>
          <a:p>
            <a:r>
              <a:rPr lang="en-US" sz="1600" dirty="0" smtClean="0"/>
              <a:t>                     Election Day: Nov 2</a:t>
            </a:r>
          </a:p>
          <a:p>
            <a:r>
              <a:rPr lang="en-US" i="1" dirty="0" smtClean="0"/>
              <a:t> </a:t>
            </a:r>
            <a:endParaRPr lang="en-US" b="1" dirty="0" smtClean="0"/>
          </a:p>
          <a:p>
            <a:pPr algn="ctr"/>
            <a:r>
              <a:rPr lang="en-US" sz="2000" b="1" dirty="0" smtClean="0"/>
              <a:t>Visit </a:t>
            </a:r>
            <a:r>
              <a:rPr lang="en-US" sz="2000" b="1" dirty="0" err="1" smtClean="0"/>
              <a:t>vote.org</a:t>
            </a:r>
            <a:r>
              <a:rPr lang="en-US" sz="2000" b="1" dirty="0" smtClean="0"/>
              <a:t> to register to vote and request a mail-in ballot</a:t>
            </a:r>
          </a:p>
          <a:p>
            <a:pPr algn="ctr"/>
            <a:endParaRPr lang="en-US" sz="1000" i="1" dirty="0" smtClean="0"/>
          </a:p>
          <a:p>
            <a:pPr algn="ctr"/>
            <a:r>
              <a:rPr lang="en-US" sz="1400" i="1" dirty="0" smtClean="0"/>
              <a:t>Our organization is not affiliated with any political party or candidate. Your information will never be sold to a third party. </a:t>
            </a:r>
            <a:endParaRPr lang="en-US" sz="1400" dirty="0" smtClean="0"/>
          </a:p>
          <a:p>
            <a:pPr algn="ctr"/>
            <a:endParaRPr lang="en-US" b="1" dirty="0" smtClean="0"/>
          </a:p>
          <a:p>
            <a:r>
              <a:rPr lang="en-US" dirty="0" smtClean="0"/>
              <a:t/>
            </a:r>
            <a:br>
              <a:rPr lang="en-US" dirty="0" smtClean="0"/>
            </a:br>
            <a:r>
              <a:rPr lang="en-US" dirty="0" smtClean="0"/>
              <a:t>  </a:t>
            </a:r>
            <a:endParaRPr lang="en-US" dirty="0"/>
          </a:p>
        </p:txBody>
      </p:sp>
      <p:sp>
        <p:nvSpPr>
          <p:cNvPr id="6" name="Rectangle 5"/>
          <p:cNvSpPr/>
          <p:nvPr/>
        </p:nvSpPr>
        <p:spPr>
          <a:xfrm flipV="1">
            <a:off x="5257800" y="1295400"/>
            <a:ext cx="381000" cy="2286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flipV="1">
            <a:off x="5257800" y="2057400"/>
            <a:ext cx="381000" cy="2286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 name="Straight Connector 11"/>
          <p:cNvCxnSpPr/>
          <p:nvPr/>
        </p:nvCxnSpPr>
        <p:spPr>
          <a:xfrm rot="5400000">
            <a:off x="1600200" y="4495800"/>
            <a:ext cx="6553200" cy="1588"/>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a:xfrm>
            <a:off x="502920" y="310896"/>
            <a:ext cx="9052560" cy="738664"/>
          </a:xfrm>
        </p:spPr>
        <p:txBody>
          <a:bodyPr/>
          <a:lstStyle/>
          <a:p>
            <a:pPr algn="ctr"/>
            <a:r>
              <a:rPr lang="en-US" sz="4800" b="1" dirty="0" smtClean="0"/>
              <a:t>PARTNERSHIP OPPORTUNITIES </a:t>
            </a:r>
            <a:endParaRPr lang="en-US" sz="4800" b="1" dirty="0"/>
          </a:p>
        </p:txBody>
      </p:sp>
      <p:sp>
        <p:nvSpPr>
          <p:cNvPr id="6" name="Text Placeholder 5"/>
          <p:cNvSpPr>
            <a:spLocks noGrp="1"/>
          </p:cNvSpPr>
          <p:nvPr>
            <p:ph type="body" idx="1"/>
          </p:nvPr>
        </p:nvSpPr>
        <p:spPr>
          <a:xfrm>
            <a:off x="381000" y="1066800"/>
            <a:ext cx="9677400" cy="7017306"/>
          </a:xfrm>
        </p:spPr>
        <p:txBody>
          <a:bodyPr/>
          <a:lstStyle/>
          <a:p>
            <a:r>
              <a:rPr lang="en-US" sz="2400" b="1" dirty="0" smtClean="0"/>
              <a:t>Common Cause New York </a:t>
            </a:r>
            <a:endParaRPr lang="en-US" sz="2400" dirty="0" smtClean="0"/>
          </a:p>
          <a:p>
            <a:r>
              <a:rPr lang="en-US" dirty="0" smtClean="0"/>
              <a:t>Campaigns to make voting easier and hold government accountable</a:t>
            </a:r>
          </a:p>
          <a:p>
            <a:r>
              <a:rPr lang="en-US" dirty="0" smtClean="0"/>
              <a:t> </a:t>
            </a:r>
          </a:p>
          <a:p>
            <a:r>
              <a:rPr lang="en-US" sz="2400" b="1" dirty="0" smtClean="0"/>
              <a:t>COMMUNITY Votes</a:t>
            </a:r>
            <a:endParaRPr lang="en-US" sz="2400" dirty="0" smtClean="0"/>
          </a:p>
          <a:p>
            <a:r>
              <a:rPr lang="en-US" dirty="0" smtClean="0"/>
              <a:t>Supports the integration of voter engagement within existing nonprofit programs</a:t>
            </a:r>
          </a:p>
          <a:p>
            <a:r>
              <a:rPr lang="en-US" dirty="0" smtClean="0"/>
              <a:t>  </a:t>
            </a:r>
          </a:p>
          <a:p>
            <a:r>
              <a:rPr lang="en-US" sz="2400" b="1" dirty="0" smtClean="0"/>
              <a:t>Let New York Vote Coalition </a:t>
            </a:r>
            <a:endParaRPr lang="en-US" sz="2400" dirty="0" smtClean="0"/>
          </a:p>
          <a:p>
            <a:r>
              <a:rPr lang="en-US" dirty="0" smtClean="0"/>
              <a:t>Working to make registering and voting more accessible and equitable</a:t>
            </a:r>
          </a:p>
          <a:p>
            <a:r>
              <a:rPr lang="en-US" dirty="0" smtClean="0"/>
              <a:t> </a:t>
            </a:r>
          </a:p>
          <a:p>
            <a:r>
              <a:rPr lang="en-US" sz="2400" b="1" dirty="0" smtClean="0"/>
              <a:t>New York City Campaign Finance Board – NYC Votes</a:t>
            </a:r>
            <a:endParaRPr lang="en-US" sz="2400" dirty="0" smtClean="0"/>
          </a:p>
          <a:p>
            <a:r>
              <a:rPr lang="en-US" dirty="0" smtClean="0"/>
              <a:t>Promotes civic engagement through resources, community outreach, voter registration and rank choice voting training</a:t>
            </a:r>
          </a:p>
          <a:p>
            <a:r>
              <a:rPr lang="en-US" dirty="0" smtClean="0"/>
              <a:t> </a:t>
            </a:r>
          </a:p>
          <a:p>
            <a:r>
              <a:rPr lang="en-US" sz="2400" b="1" dirty="0" smtClean="0"/>
              <a:t>New York Civic Engagement Table</a:t>
            </a:r>
            <a:endParaRPr lang="en-US" sz="2400" dirty="0" smtClean="0"/>
          </a:p>
          <a:p>
            <a:r>
              <a:rPr lang="en-US" dirty="0" smtClean="0"/>
              <a:t>Supports partner organizations’ voter engagement activities</a:t>
            </a:r>
          </a:p>
          <a:p>
            <a:r>
              <a:rPr lang="en-US" dirty="0" smtClean="0"/>
              <a:t> </a:t>
            </a:r>
          </a:p>
          <a:p>
            <a:r>
              <a:rPr lang="en-US" sz="2400" b="1" dirty="0" smtClean="0"/>
              <a:t>League of Women Voters: New York City and New York State</a:t>
            </a:r>
            <a:endParaRPr lang="en-US" sz="2400" dirty="0" smtClean="0"/>
          </a:p>
          <a:p>
            <a:r>
              <a:rPr lang="en-US" dirty="0" smtClean="0"/>
              <a:t>Source for nonpartisan election information and  training</a:t>
            </a:r>
          </a:p>
          <a:p>
            <a:endParaRPr lang="en-US" dirty="0" smtClean="0"/>
          </a:p>
          <a:p>
            <a:r>
              <a:rPr lang="en-US" sz="2400" b="1" dirty="0" smtClean="0"/>
              <a:t>Rank the Vote NYC</a:t>
            </a:r>
          </a:p>
          <a:p>
            <a:r>
              <a:rPr lang="en-US" dirty="0" smtClean="0"/>
              <a:t>Education and training about rank choice voting </a:t>
            </a:r>
          </a:p>
          <a:p>
            <a:r>
              <a:rPr lang="en-US" dirty="0" smtClean="0"/>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r>
              <a:rPr lang="en-US" sz="4800" b="1" dirty="0" smtClean="0"/>
              <a:t>Introductions </a:t>
            </a:r>
            <a:endParaRPr lang="en-US" sz="4800" b="1" dirty="0"/>
          </a:p>
        </p:txBody>
      </p:sp>
      <p:sp>
        <p:nvSpPr>
          <p:cNvPr id="3" name="Text Placeholder 2"/>
          <p:cNvSpPr>
            <a:spLocks noGrp="1"/>
          </p:cNvSpPr>
          <p:nvPr>
            <p:ph type="body" idx="1"/>
          </p:nvPr>
        </p:nvSpPr>
        <p:spPr>
          <a:xfrm>
            <a:off x="502920" y="1787652"/>
            <a:ext cx="9052560" cy="2462213"/>
          </a:xfrm>
        </p:spPr>
        <p:txBody>
          <a:bodyPr/>
          <a:lstStyle/>
          <a:p>
            <a:pPr>
              <a:buFont typeface="Arial"/>
              <a:buChar char="•"/>
            </a:pPr>
            <a:r>
              <a:rPr lang="en-US" sz="3200" dirty="0" smtClean="0"/>
              <a:t> Name and Organization </a:t>
            </a:r>
          </a:p>
          <a:p>
            <a:endParaRPr lang="en-US" sz="3200" dirty="0" smtClean="0"/>
          </a:p>
          <a:p>
            <a:pPr>
              <a:buFont typeface="Arial"/>
              <a:buChar char="•"/>
            </a:pPr>
            <a:r>
              <a:rPr lang="en-US" sz="3200" dirty="0" smtClean="0"/>
              <a:t> One thing you hope to get out of this training</a:t>
            </a:r>
          </a:p>
          <a:p>
            <a:endParaRPr lang="en-US" sz="3200" dirty="0" smtClean="0"/>
          </a:p>
          <a:p>
            <a:pPr>
              <a:buFont typeface="Arial"/>
              <a:buChar char="•"/>
            </a:pPr>
            <a:r>
              <a:rPr lang="en-US" sz="3200" dirty="0" smtClean="0"/>
              <a:t> One burning question you have</a:t>
            </a:r>
            <a:endParaRPr lang="en-US" sz="3200" dirty="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r>
              <a:rPr lang="en-US" sz="4800" b="1" dirty="0" smtClean="0"/>
              <a:t>Useful Websites </a:t>
            </a:r>
            <a:endParaRPr lang="en-US" sz="4800" b="1" dirty="0"/>
          </a:p>
        </p:txBody>
      </p:sp>
      <p:sp>
        <p:nvSpPr>
          <p:cNvPr id="3" name="Text Placeholder 2"/>
          <p:cNvSpPr>
            <a:spLocks noGrp="1"/>
          </p:cNvSpPr>
          <p:nvPr>
            <p:ph type="body" idx="1"/>
          </p:nvPr>
        </p:nvSpPr>
        <p:spPr>
          <a:xfrm>
            <a:off x="502920" y="1787652"/>
            <a:ext cx="9052560" cy="5170646"/>
          </a:xfrm>
        </p:spPr>
        <p:txBody>
          <a:bodyPr/>
          <a:lstStyle/>
          <a:p>
            <a:r>
              <a:rPr lang="en-US" sz="3200" b="1" dirty="0" err="1" smtClean="0"/>
              <a:t>ballotpedia.org</a:t>
            </a:r>
            <a:endParaRPr lang="en-US" sz="3200" dirty="0" smtClean="0"/>
          </a:p>
          <a:p>
            <a:r>
              <a:rPr lang="en-US" sz="2000" dirty="0" smtClean="0"/>
              <a:t>Information about candidates, politicians and government institutions </a:t>
            </a:r>
          </a:p>
          <a:p>
            <a:r>
              <a:rPr lang="en-US" b="1" dirty="0" smtClean="0"/>
              <a:t> </a:t>
            </a:r>
            <a:endParaRPr lang="en-US" dirty="0" smtClean="0"/>
          </a:p>
          <a:p>
            <a:r>
              <a:rPr lang="en-US" sz="3200" b="1" dirty="0" err="1" smtClean="0"/>
              <a:t>congress.gov</a:t>
            </a:r>
            <a:r>
              <a:rPr lang="en-US" sz="3200" b="1" dirty="0" smtClean="0"/>
              <a:t> </a:t>
            </a:r>
            <a:endParaRPr lang="en-US" sz="3200" dirty="0" smtClean="0"/>
          </a:p>
          <a:p>
            <a:r>
              <a:rPr lang="en-US" sz="2000" dirty="0" smtClean="0"/>
              <a:t>Voting records of a U.S. Senator or Representative </a:t>
            </a:r>
          </a:p>
          <a:p>
            <a:r>
              <a:rPr lang="en-US" dirty="0" smtClean="0"/>
              <a:t> </a:t>
            </a:r>
            <a:endParaRPr lang="en-US" sz="2400" dirty="0" smtClean="0"/>
          </a:p>
          <a:p>
            <a:r>
              <a:rPr lang="en-US" sz="3200" b="1" dirty="0" err="1" smtClean="0"/>
              <a:t>nyassembly.gov/mem</a:t>
            </a:r>
            <a:endParaRPr lang="en-US" sz="3200" dirty="0" smtClean="0"/>
          </a:p>
          <a:p>
            <a:r>
              <a:rPr lang="en-US" sz="2000" dirty="0" smtClean="0"/>
              <a:t>List of legislation sponsored or co-sponsored by a NY State Assembly member </a:t>
            </a:r>
          </a:p>
          <a:p>
            <a:r>
              <a:rPr lang="en-US" dirty="0" smtClean="0"/>
              <a:t> </a:t>
            </a:r>
            <a:endParaRPr lang="en-US" sz="3200" dirty="0" smtClean="0"/>
          </a:p>
          <a:p>
            <a:r>
              <a:rPr lang="en-US" sz="3200" b="1" dirty="0" err="1" smtClean="0"/>
              <a:t>nysenate.gov</a:t>
            </a:r>
            <a:r>
              <a:rPr lang="en-US" sz="3200" b="1" dirty="0" smtClean="0"/>
              <a:t>/senators</a:t>
            </a:r>
            <a:endParaRPr lang="en-US" sz="3200" dirty="0" smtClean="0"/>
          </a:p>
          <a:p>
            <a:r>
              <a:rPr lang="en-US" sz="2000" dirty="0" smtClean="0"/>
              <a:t>List of legislation sponsored or co-sponsored by a NY State Senate member</a:t>
            </a:r>
          </a:p>
          <a:p>
            <a:r>
              <a:rPr lang="en-US" dirty="0" smtClean="0"/>
              <a:t> </a:t>
            </a:r>
          </a:p>
          <a:p>
            <a:r>
              <a:rPr lang="en-US" sz="3200" b="1" dirty="0" smtClean="0"/>
              <a:t>vote411.org </a:t>
            </a:r>
            <a:endParaRPr lang="en-US" sz="3200" dirty="0" smtClean="0"/>
          </a:p>
          <a:p>
            <a:r>
              <a:rPr lang="en-US" sz="2000" dirty="0" smtClean="0"/>
              <a:t>Personalized voting information </a:t>
            </a:r>
            <a:endParaRPr lang="en-US" sz="2000" dirty="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1477328"/>
          </a:xfrm>
        </p:spPr>
        <p:txBody>
          <a:bodyPr/>
          <a:lstStyle/>
          <a:p>
            <a:r>
              <a:rPr lang="en-US" sz="4800" b="1" dirty="0" smtClean="0"/>
              <a:t>Voter Engagement Planning Questions</a:t>
            </a:r>
            <a:endParaRPr lang="en-US" sz="4800" b="1" dirty="0"/>
          </a:p>
        </p:txBody>
      </p:sp>
      <p:sp>
        <p:nvSpPr>
          <p:cNvPr id="3" name="Text Placeholder 2"/>
          <p:cNvSpPr>
            <a:spLocks noGrp="1"/>
          </p:cNvSpPr>
          <p:nvPr>
            <p:ph type="body" idx="1"/>
          </p:nvPr>
        </p:nvSpPr>
        <p:spPr>
          <a:xfrm>
            <a:off x="533400" y="2057400"/>
            <a:ext cx="9052560" cy="3785652"/>
          </a:xfrm>
        </p:spPr>
        <p:txBody>
          <a:bodyPr/>
          <a:lstStyle/>
          <a:p>
            <a:r>
              <a:rPr lang="en-US" sz="3600" b="1" dirty="0" smtClean="0"/>
              <a:t>Topic Areas</a:t>
            </a:r>
          </a:p>
          <a:p>
            <a:pPr marL="342900" indent="-342900">
              <a:buAutoNum type="arabicPeriod"/>
            </a:pPr>
            <a:r>
              <a:rPr lang="en-US" sz="3200" dirty="0" smtClean="0"/>
              <a:t>Capacity</a:t>
            </a:r>
          </a:p>
          <a:p>
            <a:pPr marL="342900" indent="-342900">
              <a:buAutoNum type="arabicPeriod"/>
            </a:pPr>
            <a:r>
              <a:rPr lang="en-US" sz="3200" dirty="0" smtClean="0"/>
              <a:t>Knowledge</a:t>
            </a:r>
          </a:p>
          <a:p>
            <a:pPr marL="342900" indent="-342900">
              <a:buAutoNum type="arabicPeriod"/>
            </a:pPr>
            <a:r>
              <a:rPr lang="en-US" sz="3200" dirty="0" smtClean="0"/>
              <a:t>Goals</a:t>
            </a:r>
          </a:p>
          <a:p>
            <a:pPr marL="342900" indent="-342900">
              <a:buAutoNum type="arabicPeriod"/>
            </a:pPr>
            <a:r>
              <a:rPr lang="en-US" sz="3200" dirty="0" smtClean="0"/>
              <a:t>Voter Registration</a:t>
            </a:r>
          </a:p>
          <a:p>
            <a:pPr marL="342900" indent="-342900">
              <a:buAutoNum type="arabicPeriod"/>
            </a:pPr>
            <a:r>
              <a:rPr lang="en-US" sz="3200" dirty="0" smtClean="0"/>
              <a:t>Engaging Candidates &amp; Ballot Measures</a:t>
            </a:r>
          </a:p>
          <a:p>
            <a:pPr marL="342900" indent="-342900">
              <a:buAutoNum type="arabicPeriod"/>
            </a:pPr>
            <a:r>
              <a:rPr lang="en-US" sz="3200" dirty="0" smtClean="0"/>
              <a:t>Get Out The Vote &amp; Election Day </a:t>
            </a:r>
          </a:p>
          <a:p>
            <a:pPr marL="342900" indent="-342900">
              <a:buAutoNum type="arabicPeriod"/>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r>
              <a:rPr lang="en-US" sz="4800" b="1" dirty="0" smtClean="0"/>
              <a:t>Agenda</a:t>
            </a:r>
            <a:endParaRPr lang="en-US" sz="4800" b="1" dirty="0"/>
          </a:p>
        </p:txBody>
      </p:sp>
      <p:sp>
        <p:nvSpPr>
          <p:cNvPr id="3" name="Text Placeholder 2"/>
          <p:cNvSpPr>
            <a:spLocks noGrp="1"/>
          </p:cNvSpPr>
          <p:nvPr>
            <p:ph type="body" idx="1"/>
          </p:nvPr>
        </p:nvSpPr>
        <p:spPr>
          <a:xfrm>
            <a:off x="457200" y="1219200"/>
            <a:ext cx="9052560" cy="6248400"/>
          </a:xfrm>
        </p:spPr>
        <p:txBody>
          <a:bodyPr/>
          <a:lstStyle/>
          <a:p>
            <a:r>
              <a:rPr lang="en-US" sz="3200" b="1" dirty="0" smtClean="0"/>
              <a:t>Part One: Voting Matters</a:t>
            </a:r>
          </a:p>
          <a:p>
            <a:pPr>
              <a:buFontTx/>
              <a:buChar char="•"/>
            </a:pPr>
            <a:r>
              <a:rPr lang="en-US" sz="2000" dirty="0" smtClean="0"/>
              <a:t> Civics Jeopardy Game</a:t>
            </a:r>
          </a:p>
          <a:p>
            <a:pPr>
              <a:buFontTx/>
              <a:buChar char="•"/>
            </a:pPr>
            <a:r>
              <a:rPr lang="en-US" sz="2000" dirty="0" smtClean="0"/>
              <a:t> New York State Election Timeline</a:t>
            </a:r>
          </a:p>
          <a:p>
            <a:pPr>
              <a:buFontTx/>
              <a:buChar char="•"/>
            </a:pPr>
            <a:r>
              <a:rPr lang="en-US" sz="2000" dirty="0" smtClean="0"/>
              <a:t> Small Group Activity</a:t>
            </a:r>
          </a:p>
          <a:p>
            <a:r>
              <a:rPr lang="en-US" sz="3200" b="1" dirty="0" smtClean="0"/>
              <a:t>Part Two: Nonpartisan Power</a:t>
            </a:r>
          </a:p>
          <a:p>
            <a:pPr>
              <a:buFontTx/>
              <a:buChar char="•"/>
            </a:pPr>
            <a:r>
              <a:rPr lang="en-US" sz="2000" dirty="0" smtClean="0"/>
              <a:t> Nonprofit Voter Engagement Model</a:t>
            </a:r>
          </a:p>
          <a:p>
            <a:pPr>
              <a:buFontTx/>
              <a:buChar char="•"/>
            </a:pPr>
            <a:r>
              <a:rPr lang="en-US" sz="2000" dirty="0" smtClean="0"/>
              <a:t> Nonpartisan Dos and Don’ts</a:t>
            </a:r>
          </a:p>
          <a:p>
            <a:pPr>
              <a:buFontTx/>
              <a:buChar char="•"/>
            </a:pPr>
            <a:r>
              <a:rPr lang="en-US" sz="2000" dirty="0" smtClean="0"/>
              <a:t> Discussion</a:t>
            </a:r>
          </a:p>
          <a:p>
            <a:r>
              <a:rPr lang="en-US" sz="3200" b="1" dirty="0" smtClean="0"/>
              <a:t>Part Three: New York State Voting Rules</a:t>
            </a:r>
          </a:p>
          <a:p>
            <a:pPr>
              <a:buFont typeface="Arial"/>
              <a:buChar char="•"/>
            </a:pPr>
            <a:r>
              <a:rPr lang="en-US" dirty="0" smtClean="0"/>
              <a:t> </a:t>
            </a:r>
            <a:r>
              <a:rPr lang="en-US" sz="2000" dirty="0" smtClean="0"/>
              <a:t>New York State Voter Registration Rules</a:t>
            </a:r>
          </a:p>
          <a:p>
            <a:pPr>
              <a:buFontTx/>
              <a:buChar char="•"/>
            </a:pPr>
            <a:r>
              <a:rPr lang="en-US" sz="2000" dirty="0" smtClean="0"/>
              <a:t> Frequently Asked Questions </a:t>
            </a:r>
          </a:p>
          <a:p>
            <a:pPr>
              <a:buFontTx/>
              <a:buChar char="•"/>
            </a:pPr>
            <a:r>
              <a:rPr lang="en-US" sz="2000" dirty="0" smtClean="0"/>
              <a:t> Small Group Practice</a:t>
            </a:r>
          </a:p>
          <a:p>
            <a:r>
              <a:rPr lang="en-US" sz="3200" b="1" dirty="0" smtClean="0"/>
              <a:t>Part Four: Get-Out-The-Vote Tips</a:t>
            </a:r>
          </a:p>
          <a:p>
            <a:pPr>
              <a:buFontTx/>
              <a:buChar char="•"/>
            </a:pPr>
            <a:r>
              <a:rPr lang="en-US" sz="2000" dirty="0" smtClean="0"/>
              <a:t> Voter Research </a:t>
            </a:r>
          </a:p>
          <a:p>
            <a:pPr>
              <a:buFontTx/>
              <a:buChar char="•"/>
            </a:pPr>
            <a:r>
              <a:rPr lang="en-US" sz="2000" dirty="0" smtClean="0"/>
              <a:t> Pledge Cards</a:t>
            </a:r>
          </a:p>
          <a:p>
            <a:pPr>
              <a:buFontTx/>
              <a:buChar char="•"/>
            </a:pPr>
            <a:r>
              <a:rPr lang="en-US" sz="2000" dirty="0" smtClean="0"/>
              <a:t> Partnership Opportunities and Useful Websites</a:t>
            </a:r>
          </a:p>
          <a:p>
            <a:pPr>
              <a:buFontTx/>
              <a:buChar char="•"/>
            </a:pPr>
            <a:r>
              <a:rPr lang="en-US" sz="2000" dirty="0" smtClean="0"/>
              <a:t> Planning </a:t>
            </a:r>
          </a:p>
          <a:p>
            <a:endParaRPr lang="en-US" dirty="0" smtClean="0"/>
          </a:p>
          <a:p>
            <a:pPr>
              <a:buFontTx/>
              <a:buChar char="•"/>
            </a:pPr>
            <a:endParaRPr lang="en-US" dirty="0" smtClean="0"/>
          </a:p>
          <a:p>
            <a:endParaRPr lang="en-US" dirty="0" smtClean="0"/>
          </a:p>
          <a:p>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ctrTitle" idx="4294967295"/>
          </p:nvPr>
        </p:nvSpPr>
        <p:spPr>
          <a:xfrm>
            <a:off x="0" y="2409825"/>
            <a:ext cx="10058400" cy="738188"/>
          </a:xfrm>
        </p:spPr>
        <p:txBody>
          <a:bodyPr/>
          <a:lstStyle/>
          <a:p>
            <a:pPr algn="ctr"/>
            <a:r>
              <a:rPr lang="en-US" sz="4800" b="1" dirty="0" smtClean="0"/>
              <a:t>Part One: Voting Matters </a:t>
            </a:r>
            <a:endParaRPr lang="en-US" sz="4800" b="1"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1477328"/>
          </a:xfrm>
        </p:spPr>
        <p:txBody>
          <a:bodyPr/>
          <a:lstStyle/>
          <a:p>
            <a:r>
              <a:rPr lang="en-US" sz="4800" b="1" dirty="0" smtClean="0"/>
              <a:t>Civics Jeopardy</a:t>
            </a:r>
            <a:br>
              <a:rPr lang="en-US" sz="4800" b="1" dirty="0" smtClean="0"/>
            </a:br>
            <a:endParaRPr lang="en-US" sz="4800" dirty="0"/>
          </a:p>
        </p:txBody>
      </p:sp>
      <p:sp>
        <p:nvSpPr>
          <p:cNvPr id="3" name="Text Placeholder 2"/>
          <p:cNvSpPr>
            <a:spLocks noGrp="1"/>
          </p:cNvSpPr>
          <p:nvPr>
            <p:ph type="body" idx="1"/>
          </p:nvPr>
        </p:nvSpPr>
        <p:spPr>
          <a:xfrm>
            <a:off x="502920" y="1219200"/>
            <a:ext cx="9052560" cy="6108430"/>
          </a:xfrm>
        </p:spPr>
        <p:txBody>
          <a:bodyPr/>
          <a:lstStyle/>
          <a:p>
            <a:endParaRPr lang="en-US" sz="3200" dirty="0" smtClean="0"/>
          </a:p>
          <a:p>
            <a:pPr marL="342900" indent="-342900">
              <a:buAutoNum type="arabicPeriod"/>
            </a:pPr>
            <a:r>
              <a:rPr lang="en-US" sz="3200" dirty="0" smtClean="0"/>
              <a:t>Definition</a:t>
            </a:r>
          </a:p>
          <a:p>
            <a:pPr marL="342900" indent="-342900">
              <a:buAutoNum type="arabicPeriod"/>
            </a:pPr>
            <a:r>
              <a:rPr lang="en-US" sz="3200" dirty="0" smtClean="0"/>
              <a:t>Definition</a:t>
            </a:r>
          </a:p>
          <a:p>
            <a:pPr marL="342900" indent="-342900">
              <a:buAutoNum type="arabicPeriod"/>
            </a:pPr>
            <a:r>
              <a:rPr lang="en-US" sz="3200" dirty="0" smtClean="0"/>
              <a:t>Definition</a:t>
            </a:r>
          </a:p>
          <a:p>
            <a:pPr marL="342900" indent="-342900">
              <a:buAutoNum type="arabicPeriod"/>
            </a:pPr>
            <a:r>
              <a:rPr lang="en-US" sz="3200" dirty="0" smtClean="0"/>
              <a:t>Elections</a:t>
            </a:r>
          </a:p>
          <a:p>
            <a:pPr marL="342900" indent="-342900">
              <a:buAutoNum type="arabicPeriod"/>
            </a:pPr>
            <a:r>
              <a:rPr lang="en-US" sz="3200" dirty="0" smtClean="0"/>
              <a:t>Elections</a:t>
            </a:r>
          </a:p>
          <a:p>
            <a:pPr marL="342900" indent="-342900">
              <a:buAutoNum type="arabicPeriod"/>
            </a:pPr>
            <a:r>
              <a:rPr lang="en-US" sz="3200" dirty="0" smtClean="0"/>
              <a:t>Elections</a:t>
            </a:r>
          </a:p>
          <a:p>
            <a:pPr marL="342900" indent="-342900">
              <a:buAutoNum type="arabicPeriod"/>
            </a:pPr>
            <a:r>
              <a:rPr lang="en-US" sz="3200" dirty="0" smtClean="0"/>
              <a:t>Politicians</a:t>
            </a:r>
          </a:p>
          <a:p>
            <a:pPr marL="342900" indent="-342900">
              <a:buAutoNum type="arabicPeriod"/>
            </a:pPr>
            <a:r>
              <a:rPr lang="en-US" sz="3200" dirty="0" smtClean="0"/>
              <a:t>Politicians</a:t>
            </a:r>
          </a:p>
          <a:p>
            <a:pPr marL="342900" indent="-342900"/>
            <a:endParaRPr lang="en-US" dirty="0" smtClean="0"/>
          </a:p>
          <a:p>
            <a:pPr marL="342900" indent="-342900">
              <a:buAutoNum type="arabicPeriod"/>
            </a:pPr>
            <a:endParaRPr lang="en-US" dirty="0" smtClean="0"/>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2" name="Diagram 1"/>
          <p:cNvGraphicFramePr/>
          <p:nvPr/>
        </p:nvGraphicFramePr>
        <p:xfrm>
          <a:off x="457200" y="609600"/>
          <a:ext cx="9220200" cy="71628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
        <p:nvSpPr>
          <p:cNvPr id="5" name="Rectangular Callout 4"/>
          <p:cNvSpPr/>
          <p:nvPr/>
        </p:nvSpPr>
        <p:spPr>
          <a:xfrm>
            <a:off x="609600" y="1524000"/>
            <a:ext cx="2743200" cy="2057400"/>
          </a:xfrm>
          <a:prstGeom prst="wedgeRectCallout">
            <a:avLst/>
          </a:prstGeom>
          <a:noFill/>
          <a:ln>
            <a:solidFill>
              <a:srgbClr val="FF0000">
                <a:alpha val="59000"/>
              </a:srgb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ular Callout 5"/>
          <p:cNvSpPr/>
          <p:nvPr/>
        </p:nvSpPr>
        <p:spPr>
          <a:xfrm>
            <a:off x="3657600" y="1524000"/>
            <a:ext cx="2743200" cy="2057400"/>
          </a:xfrm>
          <a:prstGeom prst="wedgeRectCallout">
            <a:avLst/>
          </a:prstGeom>
          <a:noFill/>
          <a:ln>
            <a:solidFill>
              <a:srgbClr val="FF0000">
                <a:alpha val="40000"/>
              </a:srgb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ular Callout 6"/>
          <p:cNvSpPr/>
          <p:nvPr/>
        </p:nvSpPr>
        <p:spPr>
          <a:xfrm>
            <a:off x="609600" y="4572000"/>
            <a:ext cx="2743200" cy="2057400"/>
          </a:xfrm>
          <a:prstGeom prst="wedgeRectCallout">
            <a:avLst/>
          </a:prstGeom>
          <a:noFill/>
          <a:ln>
            <a:solidFill>
              <a:srgbClr val="0000FF"/>
            </a:solidFill>
          </a:ln>
          <a:scene3d>
            <a:camera prst="obliqueTopLeft">
              <a:rot lat="0" lon="0" rev="1080000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ular Callout 7"/>
          <p:cNvSpPr/>
          <p:nvPr/>
        </p:nvSpPr>
        <p:spPr>
          <a:xfrm>
            <a:off x="6629400" y="1524000"/>
            <a:ext cx="2743200" cy="2057400"/>
          </a:xfrm>
          <a:prstGeom prst="wedgeRectCallout">
            <a:avLst/>
          </a:prstGeom>
          <a:noFill/>
          <a:ln>
            <a:solidFill>
              <a:srgbClr val="FF0000">
                <a:alpha val="40000"/>
              </a:srgb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ular Callout 9"/>
          <p:cNvSpPr/>
          <p:nvPr/>
        </p:nvSpPr>
        <p:spPr>
          <a:xfrm>
            <a:off x="4572000" y="4419600"/>
            <a:ext cx="2286000" cy="2057400"/>
          </a:xfrm>
          <a:prstGeom prst="wedgeRectCallout">
            <a:avLst/>
          </a:prstGeom>
          <a:noFill/>
          <a:ln>
            <a:solidFill>
              <a:srgbClr val="0000FF">
                <a:alpha val="0"/>
              </a:srgbClr>
            </a:solidFill>
          </a:ln>
          <a:scene3d>
            <a:camera prst="obliqueTopLeft">
              <a:rot lat="0" lon="0" rev="1080000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ular Callout 10"/>
          <p:cNvSpPr/>
          <p:nvPr/>
        </p:nvSpPr>
        <p:spPr>
          <a:xfrm>
            <a:off x="6705600" y="4572000"/>
            <a:ext cx="2743200" cy="2057400"/>
          </a:xfrm>
          <a:prstGeom prst="wedgeRectCallout">
            <a:avLst/>
          </a:prstGeom>
          <a:noFill/>
          <a:ln>
            <a:solidFill>
              <a:srgbClr val="0000FF"/>
            </a:solidFill>
          </a:ln>
          <a:scene3d>
            <a:camera prst="obliqueTopLeft">
              <a:rot lat="0" lon="0" rev="1080000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extBox 12"/>
          <p:cNvSpPr txBox="1"/>
          <p:nvPr/>
        </p:nvSpPr>
        <p:spPr>
          <a:xfrm>
            <a:off x="609600" y="1676400"/>
            <a:ext cx="2590800" cy="1754327"/>
          </a:xfrm>
          <a:prstGeom prst="rect">
            <a:avLst/>
          </a:prstGeom>
          <a:noFill/>
        </p:spPr>
        <p:txBody>
          <a:bodyPr wrap="square" rtlCol="0">
            <a:spAutoFit/>
          </a:bodyPr>
          <a:lstStyle/>
          <a:p>
            <a:pPr algn="ctr"/>
            <a:r>
              <a:rPr lang="en-US" b="1" dirty="0" smtClean="0"/>
              <a:t>Deadline to Register to Vote in the </a:t>
            </a:r>
          </a:p>
          <a:p>
            <a:pPr algn="ctr"/>
            <a:r>
              <a:rPr lang="en-US" b="1" dirty="0" smtClean="0">
                <a:solidFill>
                  <a:srgbClr val="000000"/>
                </a:solidFill>
              </a:rPr>
              <a:t>Primary Election</a:t>
            </a:r>
            <a:endParaRPr lang="en-US" sz="900" b="1" dirty="0" smtClean="0"/>
          </a:p>
          <a:p>
            <a:pPr algn="ctr"/>
            <a:r>
              <a:rPr lang="en-US" dirty="0" smtClean="0"/>
              <a:t>Visit NYS or NYC Board of Elections to get an application</a:t>
            </a:r>
            <a:r>
              <a:rPr lang="en-US" b="1" dirty="0" smtClean="0"/>
              <a:t> </a:t>
            </a:r>
          </a:p>
        </p:txBody>
      </p:sp>
      <p:sp>
        <p:nvSpPr>
          <p:cNvPr id="14" name="TextBox 13"/>
          <p:cNvSpPr txBox="1"/>
          <p:nvPr/>
        </p:nvSpPr>
        <p:spPr>
          <a:xfrm>
            <a:off x="3962400" y="1752600"/>
            <a:ext cx="2185214" cy="1200329"/>
          </a:xfrm>
          <a:prstGeom prst="rect">
            <a:avLst/>
          </a:prstGeom>
          <a:noFill/>
        </p:spPr>
        <p:txBody>
          <a:bodyPr wrap="square" rtlCol="0">
            <a:spAutoFit/>
          </a:bodyPr>
          <a:lstStyle/>
          <a:p>
            <a:pPr algn="ctr"/>
            <a:r>
              <a:rPr lang="en-US" b="1" dirty="0" smtClean="0"/>
              <a:t>Primary Election Day </a:t>
            </a:r>
          </a:p>
          <a:p>
            <a:pPr algn="ctr"/>
            <a:endParaRPr lang="en-US" b="1" dirty="0" smtClean="0"/>
          </a:p>
          <a:p>
            <a:pPr algn="ctr"/>
            <a:endParaRPr lang="en-US" b="1" dirty="0" smtClean="0"/>
          </a:p>
          <a:p>
            <a:pPr algn="ctr"/>
            <a:r>
              <a:rPr lang="en-US" b="1" dirty="0" smtClean="0"/>
              <a:t>Early Voting Period</a:t>
            </a:r>
            <a:endParaRPr lang="en-US" dirty="0"/>
          </a:p>
        </p:txBody>
      </p:sp>
      <p:sp>
        <p:nvSpPr>
          <p:cNvPr id="15" name="TextBox 14"/>
          <p:cNvSpPr txBox="1"/>
          <p:nvPr/>
        </p:nvSpPr>
        <p:spPr>
          <a:xfrm>
            <a:off x="6858000" y="1752600"/>
            <a:ext cx="2209800" cy="1200329"/>
          </a:xfrm>
          <a:prstGeom prst="rect">
            <a:avLst/>
          </a:prstGeom>
          <a:noFill/>
        </p:spPr>
        <p:txBody>
          <a:bodyPr wrap="square" rtlCol="0">
            <a:spAutoFit/>
          </a:bodyPr>
          <a:lstStyle/>
          <a:p>
            <a:pPr algn="ctr"/>
            <a:r>
              <a:rPr lang="en-US" b="1" dirty="0" smtClean="0"/>
              <a:t>Deadline to Apply</a:t>
            </a:r>
          </a:p>
          <a:p>
            <a:pPr algn="ctr"/>
            <a:r>
              <a:rPr lang="en-US" b="1" dirty="0" smtClean="0"/>
              <a:t> to Vote by Mail in the General Election</a:t>
            </a:r>
          </a:p>
          <a:p>
            <a:endParaRPr lang="en-US" dirty="0"/>
          </a:p>
        </p:txBody>
      </p:sp>
      <p:sp>
        <p:nvSpPr>
          <p:cNvPr id="18" name="Rectangular Callout 17"/>
          <p:cNvSpPr/>
          <p:nvPr/>
        </p:nvSpPr>
        <p:spPr>
          <a:xfrm>
            <a:off x="3657600" y="4572000"/>
            <a:ext cx="2743200" cy="2057400"/>
          </a:xfrm>
          <a:prstGeom prst="wedgeRectCallout">
            <a:avLst/>
          </a:prstGeom>
          <a:noFill/>
          <a:ln>
            <a:solidFill>
              <a:srgbClr val="0000FF"/>
            </a:solidFill>
          </a:ln>
          <a:scene3d>
            <a:camera prst="obliqueTopLeft">
              <a:rot lat="0" lon="0" rev="1080000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TextBox 19"/>
          <p:cNvSpPr txBox="1"/>
          <p:nvPr/>
        </p:nvSpPr>
        <p:spPr>
          <a:xfrm>
            <a:off x="685800" y="4953000"/>
            <a:ext cx="2438400" cy="2031325"/>
          </a:xfrm>
          <a:prstGeom prst="rect">
            <a:avLst/>
          </a:prstGeom>
          <a:noFill/>
        </p:spPr>
        <p:txBody>
          <a:bodyPr wrap="square" rtlCol="0">
            <a:spAutoFit/>
          </a:bodyPr>
          <a:lstStyle/>
          <a:p>
            <a:pPr algn="ctr"/>
            <a:r>
              <a:rPr lang="en-US" b="1" dirty="0" smtClean="0"/>
              <a:t>Deadline to Apply to Vote by Mail in the Primary Election  </a:t>
            </a:r>
          </a:p>
          <a:p>
            <a:pPr algn="ctr"/>
            <a:r>
              <a:rPr lang="en-US" dirty="0" smtClean="0"/>
              <a:t>Visit NYS or NYC Board of  Elections to get an application</a:t>
            </a:r>
          </a:p>
          <a:p>
            <a:endParaRPr lang="en-US" dirty="0"/>
          </a:p>
        </p:txBody>
      </p:sp>
      <p:sp>
        <p:nvSpPr>
          <p:cNvPr id="21" name="TextBox 20"/>
          <p:cNvSpPr txBox="1"/>
          <p:nvPr/>
        </p:nvSpPr>
        <p:spPr>
          <a:xfrm>
            <a:off x="3810000" y="5105400"/>
            <a:ext cx="2209800" cy="1200329"/>
          </a:xfrm>
          <a:prstGeom prst="rect">
            <a:avLst/>
          </a:prstGeom>
          <a:noFill/>
        </p:spPr>
        <p:txBody>
          <a:bodyPr wrap="square" rtlCol="0">
            <a:spAutoFit/>
          </a:bodyPr>
          <a:lstStyle/>
          <a:p>
            <a:pPr algn="ctr"/>
            <a:r>
              <a:rPr lang="en-US" b="1" dirty="0" smtClean="0"/>
              <a:t>Deadline to Register to Vote in the General Election</a:t>
            </a:r>
          </a:p>
          <a:p>
            <a:endParaRPr lang="en-US" dirty="0"/>
          </a:p>
        </p:txBody>
      </p:sp>
      <p:sp>
        <p:nvSpPr>
          <p:cNvPr id="22" name="TextBox 21"/>
          <p:cNvSpPr txBox="1"/>
          <p:nvPr/>
        </p:nvSpPr>
        <p:spPr>
          <a:xfrm>
            <a:off x="6858000" y="5029200"/>
            <a:ext cx="2477190" cy="1477328"/>
          </a:xfrm>
          <a:prstGeom prst="rect">
            <a:avLst/>
          </a:prstGeom>
          <a:noFill/>
        </p:spPr>
        <p:txBody>
          <a:bodyPr wrap="square" rtlCol="0">
            <a:spAutoFit/>
          </a:bodyPr>
          <a:lstStyle/>
          <a:p>
            <a:pPr algn="ctr"/>
            <a:r>
              <a:rPr lang="en-US" b="1" dirty="0" smtClean="0"/>
              <a:t>General Election Day</a:t>
            </a:r>
          </a:p>
          <a:p>
            <a:pPr algn="ctr"/>
            <a:endParaRPr lang="en-US" b="1" dirty="0" smtClean="0"/>
          </a:p>
          <a:p>
            <a:pPr algn="ctr"/>
            <a:endParaRPr lang="en-US" b="1" dirty="0" smtClean="0"/>
          </a:p>
          <a:p>
            <a:pPr algn="ctr"/>
            <a:r>
              <a:rPr lang="en-US" b="1" dirty="0" smtClean="0"/>
              <a:t>Early Voting Period</a:t>
            </a:r>
          </a:p>
          <a:p>
            <a:endParaRPr lang="en-US" dirty="0"/>
          </a:p>
        </p:txBody>
      </p:sp>
      <p:sp>
        <p:nvSpPr>
          <p:cNvPr id="23" name="TextBox 22"/>
          <p:cNvSpPr txBox="1"/>
          <p:nvPr/>
        </p:nvSpPr>
        <p:spPr>
          <a:xfrm>
            <a:off x="609600" y="533400"/>
            <a:ext cx="8763000" cy="646331"/>
          </a:xfrm>
          <a:prstGeom prst="rect">
            <a:avLst/>
          </a:prstGeom>
          <a:noFill/>
        </p:spPr>
        <p:txBody>
          <a:bodyPr wrap="square" rtlCol="0">
            <a:spAutoFit/>
          </a:bodyPr>
          <a:lstStyle/>
          <a:p>
            <a:pPr algn="ctr"/>
            <a:r>
              <a:rPr lang="en-US" sz="3600" b="1" dirty="0" smtClean="0"/>
              <a:t>2021 New York State Election Timeline</a:t>
            </a:r>
            <a:endParaRPr lang="en-US" sz="3600" b="1" dirty="0"/>
          </a:p>
        </p:txBody>
      </p:sp>
      <p:sp>
        <p:nvSpPr>
          <p:cNvPr id="24" name="TextBox 23"/>
          <p:cNvSpPr txBox="1"/>
          <p:nvPr/>
        </p:nvSpPr>
        <p:spPr>
          <a:xfrm>
            <a:off x="609600" y="7239000"/>
            <a:ext cx="5257800" cy="307777"/>
          </a:xfrm>
          <a:prstGeom prst="rect">
            <a:avLst/>
          </a:prstGeom>
          <a:noFill/>
        </p:spPr>
        <p:txBody>
          <a:bodyPr wrap="square" rtlCol="0">
            <a:spAutoFit/>
          </a:bodyPr>
          <a:lstStyle/>
          <a:p>
            <a:r>
              <a:rPr lang="en-US" sz="1400" dirty="0" smtClean="0"/>
              <a:t>Source: New York State Board of Elections Political Calendar  </a:t>
            </a:r>
            <a:endParaRPr lang="en-US" sz="1400"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r>
              <a:rPr lang="en-US" sz="4800" b="1" dirty="0" smtClean="0"/>
              <a:t>Small Group Activity </a:t>
            </a:r>
            <a:endParaRPr lang="en-US" sz="4800" b="1" dirty="0"/>
          </a:p>
        </p:txBody>
      </p:sp>
      <p:sp>
        <p:nvSpPr>
          <p:cNvPr id="3" name="Text Placeholder 2"/>
          <p:cNvSpPr>
            <a:spLocks noGrp="1"/>
          </p:cNvSpPr>
          <p:nvPr>
            <p:ph type="body" idx="1"/>
          </p:nvPr>
        </p:nvSpPr>
        <p:spPr>
          <a:xfrm>
            <a:off x="502920" y="1787652"/>
            <a:ext cx="9052560" cy="4924424"/>
          </a:xfrm>
        </p:spPr>
        <p:txBody>
          <a:bodyPr/>
          <a:lstStyle/>
          <a:p>
            <a:r>
              <a:rPr lang="en-US" sz="3200" b="1" dirty="0" smtClean="0"/>
              <a:t>TASK: </a:t>
            </a:r>
          </a:p>
          <a:p>
            <a:pPr marL="514350" indent="-514350">
              <a:buAutoNum type="arabicPeriod"/>
            </a:pPr>
            <a:r>
              <a:rPr lang="en-US" sz="3200" dirty="0" smtClean="0"/>
              <a:t>Review the facts in the next few pages.</a:t>
            </a:r>
          </a:p>
          <a:p>
            <a:pPr marL="514350" indent="-514350">
              <a:buAutoNum type="arabicPeriod"/>
            </a:pPr>
            <a:r>
              <a:rPr lang="en-US" sz="3200" dirty="0" smtClean="0"/>
              <a:t>List the questions you have.</a:t>
            </a:r>
          </a:p>
          <a:p>
            <a:pPr marL="514350" indent="-514350">
              <a:buAutoNum type="arabicPeriod"/>
            </a:pPr>
            <a:r>
              <a:rPr lang="en-US" sz="3200" dirty="0" smtClean="0"/>
              <a:t>Select on fact that you think will be most useful to share with others to highlight the importance of voting in this year’s election.</a:t>
            </a:r>
          </a:p>
          <a:p>
            <a:pPr marL="514350" indent="-514350">
              <a:buAutoNum type="arabicPeriod"/>
            </a:pPr>
            <a:r>
              <a:rPr lang="en-US" sz="3200" dirty="0" smtClean="0"/>
              <a:t>Identify someone to record the groups answers and report back to the entire group the fact the group chose and why. </a:t>
            </a:r>
          </a:p>
          <a:p>
            <a:endParaRPr lang="en-US" sz="3200"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ctr"/>
            <a:r>
              <a:rPr lang="en-US" sz="4800" b="1" dirty="0" smtClean="0">
                <a:latin typeface="+mn-lt"/>
                <a:ea typeface="+mn-ea"/>
                <a:cs typeface="+mn-cs"/>
              </a:rPr>
              <a:t>Voting Profile - New York State</a:t>
            </a:r>
            <a:endParaRPr lang="en-US" sz="4800" b="1" dirty="0" smtClean="0">
              <a:solidFill>
                <a:schemeClr val="tx1"/>
              </a:solidFill>
              <a:latin typeface="+mn-lt"/>
              <a:ea typeface="+mn-ea"/>
              <a:cs typeface="+mn-cs"/>
            </a:endParaRPr>
          </a:p>
        </p:txBody>
      </p:sp>
      <p:graphicFrame>
        <p:nvGraphicFramePr>
          <p:cNvPr id="4" name="Content Placeholder 3"/>
          <p:cNvGraphicFramePr>
            <a:graphicFrameLocks noGrp="1"/>
          </p:cNvGraphicFramePr>
          <p:nvPr>
            <p:ph idx="1"/>
          </p:nvPr>
        </p:nvGraphicFramePr>
        <p:xfrm>
          <a:off x="0" y="1447800"/>
          <a:ext cx="10058400" cy="587248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02920" y="3799840"/>
            <a:ext cx="2011680" cy="1349372"/>
          </a:xfrm>
          <a:prstGeom prst="rect">
            <a:avLst/>
          </a:prstGeom>
          <a:noFill/>
        </p:spPr>
        <p:txBody>
          <a:bodyPr wrap="square" lIns="101882" tIns="50941" rIns="101882" bIns="50941" rtlCol="0">
            <a:spAutoFit/>
          </a:bodyPr>
          <a:lstStyle/>
          <a:p>
            <a:r>
              <a:rPr lang="en-US" sz="2700" b="1" dirty="0" smtClean="0"/>
              <a:t>70%</a:t>
            </a:r>
          </a:p>
          <a:p>
            <a:r>
              <a:rPr lang="en-US" sz="2700" b="1" dirty="0" smtClean="0"/>
              <a:t>Registration Rate</a:t>
            </a:r>
            <a:endParaRPr lang="en-US" sz="2700" b="1" dirty="0"/>
          </a:p>
        </p:txBody>
      </p:sp>
      <p:sp>
        <p:nvSpPr>
          <p:cNvPr id="6" name="TextBox 5"/>
          <p:cNvSpPr txBox="1"/>
          <p:nvPr/>
        </p:nvSpPr>
        <p:spPr>
          <a:xfrm>
            <a:off x="0" y="7495401"/>
            <a:ext cx="4114800" cy="276999"/>
          </a:xfrm>
          <a:prstGeom prst="rect">
            <a:avLst/>
          </a:prstGeom>
          <a:noFill/>
        </p:spPr>
        <p:txBody>
          <a:bodyPr wrap="square" rtlCol="0">
            <a:spAutoFit/>
          </a:bodyPr>
          <a:lstStyle/>
          <a:p>
            <a:r>
              <a:rPr lang="en-US" sz="1200" dirty="0" smtClean="0"/>
              <a:t>Source: NYC Civic Engagement Table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7025</TotalTime>
  <Words>3828</Words>
  <Application>Microsoft Office PowerPoint</Application>
  <PresentationFormat>Custom</PresentationFormat>
  <Paragraphs>439</Paragraphs>
  <Slides>31</Slides>
  <Notes>21</Notes>
  <HiddenSlides>0</HiddenSlides>
  <MMClips>0</MMClips>
  <ScaleCrop>false</ScaleCrop>
  <HeadingPairs>
    <vt:vector size="4" baseType="variant">
      <vt:variant>
        <vt:lpstr>Design Template</vt:lpstr>
      </vt:variant>
      <vt:variant>
        <vt:i4>1</vt:i4>
      </vt:variant>
      <vt:variant>
        <vt:lpstr>Slide Titles</vt:lpstr>
      </vt:variant>
      <vt:variant>
        <vt:i4>31</vt:i4>
      </vt:variant>
    </vt:vector>
  </HeadingPairs>
  <TitlesOfParts>
    <vt:vector size="32" baseType="lpstr">
      <vt:lpstr>Office Theme</vt:lpstr>
      <vt:lpstr>Slide 1</vt:lpstr>
      <vt:lpstr>New York Nonprofit  2021 Elections Training </vt:lpstr>
      <vt:lpstr>Introductions </vt:lpstr>
      <vt:lpstr>Agenda</vt:lpstr>
      <vt:lpstr>Part One: Voting Matters </vt:lpstr>
      <vt:lpstr>Civics Jeopardy </vt:lpstr>
      <vt:lpstr>Slide 7</vt:lpstr>
      <vt:lpstr>Small Group Activity </vt:lpstr>
      <vt:lpstr>Voting Profile - New York State</vt:lpstr>
      <vt:lpstr>Voting Profile: Turnout</vt:lpstr>
      <vt:lpstr>Slide 11</vt:lpstr>
      <vt:lpstr>Nonprofit Voter Engagement</vt:lpstr>
      <vt:lpstr>Being Nonpartisan – The One Rule</vt:lpstr>
      <vt:lpstr>8 Permissible Activities allowable on a nonpartisan basis </vt:lpstr>
      <vt:lpstr>What Staff Can Do</vt:lpstr>
      <vt:lpstr>Acceptable or Not?</vt:lpstr>
      <vt:lpstr>Question</vt:lpstr>
      <vt:lpstr>Part Three: New York State Voting Rules </vt:lpstr>
      <vt:lpstr>New York Voter Registration Form </vt:lpstr>
      <vt:lpstr>VOTER REGISTRATION FORM FAQ</vt:lpstr>
      <vt:lpstr>Voter Registration FAQ</vt:lpstr>
      <vt:lpstr>Voter Registration FAQ</vt:lpstr>
      <vt:lpstr>Voter Registration Tips and Practice </vt:lpstr>
      <vt:lpstr>Part Four: Get-Out-The-Vote Tips </vt:lpstr>
      <vt:lpstr>Voter Research </vt:lpstr>
      <vt:lpstr>Pledge Cards </vt:lpstr>
      <vt:lpstr>SOME ENGAGEMENT ACTIVITIES </vt:lpstr>
      <vt:lpstr>Sample Pledge Card</vt:lpstr>
      <vt:lpstr>PARTNERSHIP OPPORTUNITIES </vt:lpstr>
      <vt:lpstr>Useful Websites </vt:lpstr>
      <vt:lpstr>Voter Engagement Planning Questions</vt:lpstr>
    </vt:vector>
  </TitlesOfParts>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James  Young</cp:lastModifiedBy>
  <cp:revision>16</cp:revision>
  <dcterms:created xsi:type="dcterms:W3CDTF">2021-03-22T19:33:59Z</dcterms:created>
  <dcterms:modified xsi:type="dcterms:W3CDTF">2021-03-23T19:49:44Z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2021-02-10T00:00:00Z</vt:filetime>
  </property>
  <property fmtid="{D5CDD505-2E9C-101B-9397-08002B2CF9AE}" pid="3" name="Creator">
    <vt:lpwstr>PDFium</vt:lpwstr>
  </property>
  <property fmtid="{D5CDD505-2E9C-101B-9397-08002B2CF9AE}" pid="4" name="LastSaved">
    <vt:filetime>2021-02-10T00:00:00Z</vt:filetime>
  </property>
</Properties>
</file>